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7" r:id="rId18"/>
    <p:sldId id="288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8AAD013-22A8-4D9B-8542-B773AAF96D3F}">
          <p14:sldIdLst>
            <p14:sldId id="256"/>
          </p14:sldIdLst>
        </p14:section>
        <p14:section name="FDM打印机结构" id="{8E3D2A0E-49AE-4464-8531-0A1F30285645}">
          <p14:sldIdLst>
            <p14:sldId id="257"/>
          </p14:sldIdLst>
        </p14:section>
        <p14:section name="3D打印信息数据流" id="{D1865A80-D988-441D-B023-6FBC00EB5468}">
          <p14:sldIdLst>
            <p14:sldId id="258"/>
          </p14:sldIdLst>
        </p14:section>
        <p14:section name="早期网站获取资源流程" id="{F7941805-874A-462A-8E46-6B311C1580AB}">
          <p14:sldIdLst>
            <p14:sldId id="259"/>
          </p14:sldIdLst>
        </p14:section>
        <p14:section name="拓扑重建数据结构" id="{5DFF10E2-08C3-4289-9121-3D0EF05BE69B}">
          <p14:sldIdLst>
            <p14:sldId id="260"/>
          </p14:sldIdLst>
        </p14:section>
        <p14:section name="STL模型等厚分层切片算法" id="{2B295AB4-E1A8-4D31-8E66-6E78E6E0D5B0}">
          <p14:sldIdLst>
            <p14:sldId id="261"/>
          </p14:sldIdLst>
        </p14:section>
        <p14:section name="扫描线多边形填充算法" id="{F0B695A6-43B2-40CA-9DCE-47CB76DABACC}">
          <p14:sldIdLst>
            <p14:sldId id="262"/>
          </p14:sldIdLst>
        </p14:section>
        <p14:section name="复杂模型内外轮廓区分" id="{A75B2C8F-21DA-47FF-88CB-792AD17664FC}">
          <p14:sldIdLst>
            <p14:sldId id="263"/>
          </p14:sldIdLst>
        </p14:section>
        <p14:section name="MVC模式" id="{0AF963E8-223A-4DB9-B8C5-5B6DF7EE807E}">
          <p14:sldIdLst>
            <p14:sldId id="264"/>
          </p14:sldIdLst>
        </p14:section>
        <p14:section name="MVVM模式" id="{8B494170-C777-4124-B121-EC0AA348AEE5}">
          <p14:sldIdLst>
            <p14:sldId id="265"/>
          </p14:sldIdLst>
        </p14:section>
        <p14:section name="Three.js程序结构示意图" id="{A8F0FD8F-3810-45C7-BCDE-D20E0760C2FB}">
          <p14:sldIdLst>
            <p14:sldId id="266"/>
          </p14:sldIdLst>
        </p14:section>
        <p14:section name="事件驱动模式" id="{C46D2642-C4EF-4941-9B48-6E607B4C32B7}">
          <p14:sldIdLst>
            <p14:sldId id="267"/>
          </p14:sldIdLst>
        </p14:section>
        <p14:section name="系统主要流程示意图" id="{22F80E27-7906-42F5-A062-EDECCABA0610}">
          <p14:sldIdLst>
            <p14:sldId id="268"/>
          </p14:sldIdLst>
        </p14:section>
        <p14:section name="模型管理功能分布图" id="{0DB94F36-4DAA-4E74-88E5-266974E837DB}">
          <p14:sldIdLst>
            <p14:sldId id="269"/>
          </p14:sldIdLst>
        </p14:section>
        <p14:section name="模型显示交互模块" id="{07B6CA13-B1E9-41DB-B660-B8F8066CA7F1}">
          <p14:sldIdLst>
            <p14:sldId id="270"/>
          </p14:sldIdLst>
        </p14:section>
        <p14:section name="增材制造预处理模块设计" id="{1C8DBCE7-464D-409F-AA67-DA0647ABE4FE}">
          <p14:sldIdLst>
            <p14:sldId id="271"/>
          </p14:sldIdLst>
        </p14:section>
        <p14:section name="用户信息管理模块" id="{02D7774B-697D-409E-AA60-2E3A714FE352}">
          <p14:sldIdLst>
            <p14:sldId id="287"/>
          </p14:sldIdLst>
        </p14:section>
        <p14:section name="系统模型库管理模块" id="{0C8405FE-DE2E-435C-8DC6-C44AE92ED414}">
          <p14:sldIdLst>
            <p14:sldId id="288"/>
          </p14:sldIdLst>
        </p14:section>
        <p14:section name="导入STL模型数据流图" id="{7A3E6B9D-2FA9-4BCD-B8B3-985A8E50C127}">
          <p14:sldIdLst>
            <p14:sldId id="272"/>
          </p14:sldIdLst>
        </p14:section>
        <p14:section name="冗余去除和拓扑重建算法流程" id="{E1DC3786-011C-4853-9AC3-B8E38B91A813}">
          <p14:sldIdLst>
            <p14:sldId id="273"/>
          </p14:sldIdLst>
        </p14:section>
        <p14:section name="分层切片实际处理流程" id="{775412AF-6909-4AFA-81FC-452ADB6649A0}">
          <p14:sldIdLst>
            <p14:sldId id="274"/>
            <p14:sldId id="275"/>
          </p14:sldIdLst>
        </p14:section>
        <p14:section name="新旧轮廓存储格式" id="{0A5EEDA3-7A09-4488-A870-4D746AC0F12A}">
          <p14:sldIdLst>
            <p14:sldId id="276"/>
          </p14:sldIdLst>
        </p14:section>
        <p14:section name="内外轮廓判别过程" id="{04B5D407-862D-4F31-81E5-A7238F9ACE5A}">
          <p14:sldIdLst>
            <p14:sldId id="277"/>
          </p14:sldIdLst>
        </p14:section>
        <p14:section name="水平扫描填充算法实际流程" id="{1818DD55-B4FB-48A8-9675-77FE1423188A}">
          <p14:sldIdLst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正投影和透视投影" id="{63F1ED53-EB0F-4A2E-BA79-3E4AEF612F9E}">
          <p14:sldIdLst>
            <p14:sldId id="284"/>
            <p14:sldId id="285"/>
            <p14:sldId id="286"/>
          </p14:sldIdLst>
        </p14:section>
        <p14:section name="Token认证流程" id="{1C964D3A-0830-4A01-8509-DDCFB0E9EF5B}">
          <p14:sldIdLst>
            <p14:sldId id="289"/>
          </p14:sldIdLst>
        </p14:section>
        <p14:section name="功能测试" id="{0D7748E5-3CFE-4CCB-9132-E08891D4F830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  <p14:section name="3d打印软件界面" id="{7DFF43CA-FE10-4BFA-8EF9-B4827B7628DF}">
          <p14:sldIdLst>
            <p14:sldId id="300"/>
          </p14:sldIdLst>
        </p14:section>
        <p14:section name="3D模型预览web软件" id="{5B59A0C8-CD9C-466A-9DB7-52EF07581FC0}">
          <p14:sldIdLst>
            <p14:sldId id="301"/>
          </p14:sldIdLst>
        </p14:section>
        <p14:section name="系统架构图" id="{2C581E78-5C43-47A7-B5CC-39CB64923C7A}">
          <p14:sldIdLst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5F27C-6BC8-4E9B-B796-FF7C641D3547}" type="datetimeFigureOut">
              <a:rPr lang="zh-CN" altLang="en-US" smtClean="0"/>
              <a:t>2021-05-01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8A20D-AA3B-40AC-99B8-E79265E8ED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843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8A20D-AA3B-40AC-99B8-E79265E8ED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2FA4B-A7DB-4C2A-B09B-5597304FD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62623F-74AA-4753-89E6-D850FA135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5C5CC-5FCD-4EC4-810F-49F03D95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2021-05-01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8E054-F3D9-4F4E-9955-A9E5D726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97F05D-2325-4C66-95DD-0CF5DC3B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984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BC78D-9047-4F01-9AB0-119D532E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CE80E2-8856-4961-B86B-83F3B0106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6F5CB8-07C9-47F9-81C5-CAB70AEBC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2021-05-01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3A2068-9444-46DF-99B3-DAA0AB94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5E3400-635D-4F52-A55B-174E12B4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517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A739BCC-6A03-409D-897E-AB5530F2A5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DC99AB-771C-4D0E-A68A-52CA288B8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0BF6F9-AEDE-492F-8D88-6207DE1D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2021-05-01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895BC6-C9C5-4FB3-ADD6-98722BF5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9636C-662E-4115-9660-113AD4F3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12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7DD69-6064-4650-BA72-8BC47FD9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21FAAE-D149-43D1-8FF6-64DEB70C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B744D1-0CC1-4519-BD10-B5B1E1DDE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2021-05-01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E29132-B0DC-4DB1-88C3-5E36BB55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CE8819-B6B9-4CC2-911C-95D22F40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590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81E27-D828-4D56-A253-DF6DB3D07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A322F9-4F25-48E2-94C6-817A61EB6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51C33B-2870-4C8C-9567-ED1AC150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2021-05-01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1D652B-1963-4E7A-93DD-0444D8DF1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720564-113D-4466-901E-1BACA786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3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D91FA-39FB-499C-A7D9-16CBEFC7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C89D83-056D-4A7F-BB84-EE7221C6F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AB76E5-E426-4281-AB1F-9778438CE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97E1FD-0FF9-45E2-A283-E4E1E30F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2021-05-01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F8FC6B-9FC9-4F9C-AC26-4BA68DCA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2A347B-18EF-4300-8CD2-BE074EEB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201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60872-8738-4E4F-AE7F-160CAE56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6D50F7-6EBF-4AA3-B614-CBB1AB654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09FFDF-44C1-4B39-A7CA-6BB8B1133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1E1CC9-A1B5-4186-ACF5-5714C3F5F7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2A4BE8-BC32-4330-B1F5-A422265B5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6121468-B07A-4AE5-A4DC-B1832BC2A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2021-05-01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D87082-D158-4B7F-A2A9-A463C49A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E0C4AE-CA69-477E-8066-9CC4D21E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30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F5466-062A-4683-9266-CBFD48CC5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7B748E-857B-4042-AE9A-7B88A480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2021-05-01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652F08-1733-4E95-BDC5-45CBDB41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2F1D01-A0C3-4DD2-AF1B-881181F8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64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00B70B0-A824-4500-B3C8-926B968A7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2021-05-01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88EACD-7EC0-4F72-A970-873F310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A42789-88CB-4899-9E45-0CB67E49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88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C4FBA-0604-491E-824E-790D053C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2E44F-6830-4A1C-BE73-E9699D1FB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44A598-C8D6-4221-8913-53C3F8DE1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CA7278-ADBA-4518-84E5-0CB26210B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2021-05-01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5E0F22-5679-49B2-94AB-E3F8AE00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31DAE2-8A5F-434D-B77A-3D6F30A5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22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35833-0D2E-47BD-9E2C-D68EAAE6A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AD5982-B125-4EFA-B381-22052F7938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30F72E-DFF5-457E-8018-D1678673D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FABED8-DBDE-4D46-8AE9-56E47ECE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CD44-C64B-4896-9FF8-C2A31C4FFE40}" type="datetimeFigureOut">
              <a:rPr lang="zh-CN" altLang="en-US" smtClean="0"/>
              <a:t>2021-05-01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6A721C-AB53-4DD2-BCE6-3A76FB270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22A95B-5E5C-4329-8997-2DA81E7BB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12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575E31-1D72-447B-A62B-B85E77BD6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DB1D97-64FD-404C-A473-829235FE7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B33A2A-110E-4ABB-A428-85E0F2037B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6CD44-C64B-4896-9FF8-C2A31C4FFE40}" type="datetimeFigureOut">
              <a:rPr lang="zh-CN" altLang="en-US" smtClean="0"/>
              <a:t>2021-05-01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355C6C-E59F-4695-ADAC-4D65BF02D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3B1CC9-250B-41C5-ACF0-7393C3A2F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32CBC-0DFF-4BBD-BB38-C4B81D686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01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921291-F406-4DBB-AF54-11FB64067EEB}"/>
              </a:ext>
            </a:extLst>
          </p:cNvPr>
          <p:cNvSpPr txBox="1"/>
          <p:nvPr/>
        </p:nvSpPr>
        <p:spPr>
          <a:xfrm>
            <a:off x="447040" y="31496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三角面片生成拓扑信息时间消耗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96250D78-A99D-4484-B2C9-805B69056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39351"/>
              </p:ext>
            </p:extLst>
          </p:nvPr>
        </p:nvGraphicFramePr>
        <p:xfrm>
          <a:off x="589280" y="1075266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591476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057853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76859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面片数量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时间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ms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1113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直接遍历三角面片构建拓扑结构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5.5061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6946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62.6631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1994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11912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8032.7219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9544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22140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31697.6909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376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7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977888" y="934278"/>
            <a:ext cx="2077278" cy="11548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View</a:t>
            </a:r>
            <a:endParaRPr lang="zh-CN" altLang="en-US" sz="2800" dirty="0"/>
          </a:p>
        </p:txBody>
      </p:sp>
      <p:sp>
        <p:nvSpPr>
          <p:cNvPr id="5" name="圆角矩形 4"/>
          <p:cNvSpPr/>
          <p:nvPr/>
        </p:nvSpPr>
        <p:spPr>
          <a:xfrm>
            <a:off x="4909587" y="2665012"/>
            <a:ext cx="2077278" cy="11548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ViewModel</a:t>
            </a:r>
            <a:endParaRPr lang="zh-CN" altLang="en-US" sz="2800" dirty="0"/>
          </a:p>
        </p:txBody>
      </p:sp>
      <p:sp>
        <p:nvSpPr>
          <p:cNvPr id="6" name="圆角矩形 5"/>
          <p:cNvSpPr/>
          <p:nvPr/>
        </p:nvSpPr>
        <p:spPr>
          <a:xfrm>
            <a:off x="1977888" y="4352676"/>
            <a:ext cx="2077278" cy="11548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Model</a:t>
            </a:r>
            <a:endParaRPr lang="zh-CN" altLang="en-US" sz="2800" dirty="0"/>
          </a:p>
        </p:txBody>
      </p:sp>
      <p:cxnSp>
        <p:nvCxnSpPr>
          <p:cNvPr id="9" name="直接箭头连接符 8"/>
          <p:cNvCxnSpPr>
            <a:stCxn id="10" idx="1"/>
            <a:endCxn id="4" idx="3"/>
          </p:cNvCxnSpPr>
          <p:nvPr/>
        </p:nvCxnSpPr>
        <p:spPr>
          <a:xfrm flipH="1">
            <a:off x="4055166" y="1511716"/>
            <a:ext cx="2057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112908" y="1280883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Input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5" name="直接箭头连接符 14"/>
          <p:cNvCxnSpPr>
            <a:stCxn id="4" idx="3"/>
            <a:endCxn id="5" idx="0"/>
          </p:cNvCxnSpPr>
          <p:nvPr/>
        </p:nvCxnSpPr>
        <p:spPr>
          <a:xfrm>
            <a:off x="4055166" y="1511717"/>
            <a:ext cx="1893060" cy="115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3"/>
            <a:endCxn id="5" idx="2"/>
          </p:cNvCxnSpPr>
          <p:nvPr/>
        </p:nvCxnSpPr>
        <p:spPr>
          <a:xfrm flipV="1">
            <a:off x="4055166" y="3819889"/>
            <a:ext cx="1893060" cy="11102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103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916" y="609601"/>
            <a:ext cx="7353638" cy="57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3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75840" y="1402080"/>
            <a:ext cx="1412240" cy="7721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回调函数</a:t>
            </a:r>
          </a:p>
        </p:txBody>
      </p:sp>
      <p:sp>
        <p:nvSpPr>
          <p:cNvPr id="5" name="椭圆 4"/>
          <p:cNvSpPr/>
          <p:nvPr/>
        </p:nvSpPr>
        <p:spPr>
          <a:xfrm>
            <a:off x="6685280" y="990600"/>
            <a:ext cx="1595120" cy="15951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事件循环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259840" y="3134360"/>
            <a:ext cx="3434080" cy="2340000"/>
            <a:chOff x="1381760" y="3246120"/>
            <a:chExt cx="3434080" cy="2340000"/>
          </a:xfrm>
        </p:grpSpPr>
        <p:sp>
          <p:nvSpPr>
            <p:cNvPr id="6" name="矩形 5"/>
            <p:cNvSpPr/>
            <p:nvPr/>
          </p:nvSpPr>
          <p:spPr>
            <a:xfrm>
              <a:off x="138176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磁盘</a:t>
              </a:r>
              <a:r>
                <a:rPr lang="en-US" altLang="zh-CN" dirty="0"/>
                <a:t>I/O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72080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网络通信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4059840" y="3246120"/>
              <a:ext cx="756000" cy="234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数据库查询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6913880" y="3134360"/>
            <a:ext cx="1137920" cy="234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</a:t>
            </a:r>
            <a:endParaRPr lang="en-US" altLang="zh-CN" dirty="0"/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zh-CN" altLang="en-US" dirty="0"/>
              <a:t>事件</a:t>
            </a:r>
          </a:p>
          <a:p>
            <a:pPr algn="ctr"/>
            <a:r>
              <a:rPr lang="en-US" altLang="zh-CN" dirty="0"/>
              <a:t>……</a:t>
            </a:r>
            <a:endParaRPr lang="zh-CN" altLang="en-US" dirty="0"/>
          </a:p>
        </p:txBody>
      </p:sp>
      <p:cxnSp>
        <p:nvCxnSpPr>
          <p:cNvPr id="12" name="肘形连接符 11"/>
          <p:cNvCxnSpPr>
            <a:stCxn id="5" idx="0"/>
            <a:endCxn id="4" idx="0"/>
          </p:cNvCxnSpPr>
          <p:nvPr/>
        </p:nvCxnSpPr>
        <p:spPr>
          <a:xfrm rot="16200000" flipH="1" flipV="1">
            <a:off x="5026660" y="-1054100"/>
            <a:ext cx="411480" cy="4500880"/>
          </a:xfrm>
          <a:prstGeom prst="bentConnector3">
            <a:avLst>
              <a:gd name="adj1" fmla="val -555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4" idx="3"/>
            <a:endCxn id="5" idx="2"/>
          </p:cNvCxnSpPr>
          <p:nvPr/>
        </p:nvCxnSpPr>
        <p:spPr>
          <a:xfrm>
            <a:off x="3688080" y="1788160"/>
            <a:ext cx="299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0" idx="0"/>
            <a:endCxn id="5" idx="4"/>
          </p:cNvCxnSpPr>
          <p:nvPr/>
        </p:nvCxnSpPr>
        <p:spPr>
          <a:xfrm flipV="1">
            <a:off x="7482840" y="2585720"/>
            <a:ext cx="0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4" idx="2"/>
            <a:endCxn id="6" idx="0"/>
          </p:cNvCxnSpPr>
          <p:nvPr/>
        </p:nvCxnSpPr>
        <p:spPr>
          <a:xfrm rot="5400000">
            <a:off x="1829840" y="1982240"/>
            <a:ext cx="960120" cy="1344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4" idx="2"/>
            <a:endCxn id="7" idx="0"/>
          </p:cNvCxnSpPr>
          <p:nvPr/>
        </p:nvCxnSpPr>
        <p:spPr>
          <a:xfrm rot="5400000">
            <a:off x="2499360" y="2651760"/>
            <a:ext cx="960120" cy="50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4" idx="2"/>
            <a:endCxn id="8" idx="0"/>
          </p:cNvCxnSpPr>
          <p:nvPr/>
        </p:nvCxnSpPr>
        <p:spPr>
          <a:xfrm rot="16200000" flipH="1">
            <a:off x="3168880" y="1987320"/>
            <a:ext cx="960120" cy="13339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6" idx="2"/>
            <a:endCxn id="10" idx="2"/>
          </p:cNvCxnSpPr>
          <p:nvPr/>
        </p:nvCxnSpPr>
        <p:spPr>
          <a:xfrm rot="16200000" flipH="1">
            <a:off x="4560340" y="2551860"/>
            <a:ext cx="12700" cy="5845000"/>
          </a:xfrm>
          <a:prstGeom prst="bentConnector3">
            <a:avLst>
              <a:gd name="adj1" fmla="val 74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7" idx="2"/>
            <a:endCxn id="10" idx="2"/>
          </p:cNvCxnSpPr>
          <p:nvPr/>
        </p:nvCxnSpPr>
        <p:spPr>
          <a:xfrm rot="16200000" flipH="1">
            <a:off x="5229860" y="3221380"/>
            <a:ext cx="12700" cy="4505960"/>
          </a:xfrm>
          <a:prstGeom prst="bentConnector3">
            <a:avLst>
              <a:gd name="adj1" fmla="val 5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8" idx="2"/>
            <a:endCxn id="10" idx="2"/>
          </p:cNvCxnSpPr>
          <p:nvPr/>
        </p:nvCxnSpPr>
        <p:spPr>
          <a:xfrm rot="16200000" flipH="1">
            <a:off x="5899380" y="3890900"/>
            <a:ext cx="12700" cy="3166920"/>
          </a:xfrm>
          <a:prstGeom prst="bentConnector3">
            <a:avLst>
              <a:gd name="adj1" fmla="val 276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69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5210578" y="2030765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注册账号</a:t>
            </a:r>
          </a:p>
        </p:txBody>
      </p:sp>
      <p:cxnSp>
        <p:nvCxnSpPr>
          <p:cNvPr id="8" name="直接箭头连接符 7"/>
          <p:cNvCxnSpPr>
            <a:stCxn id="5" idx="2"/>
            <a:endCxn id="14" idx="0"/>
          </p:cNvCxnSpPr>
          <p:nvPr/>
        </p:nvCxnSpPr>
        <p:spPr>
          <a:xfrm>
            <a:off x="5825568" y="2303371"/>
            <a:ext cx="0" cy="302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5210578" y="2606282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登录系统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5219375" y="3184862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上传模型</a:t>
            </a:r>
          </a:p>
        </p:txBody>
      </p:sp>
      <p:cxnSp>
        <p:nvCxnSpPr>
          <p:cNvPr id="18" name="直接箭头连接符 17"/>
          <p:cNvCxnSpPr>
            <a:stCxn id="14" idx="2"/>
            <a:endCxn id="17" idx="0"/>
          </p:cNvCxnSpPr>
          <p:nvPr/>
        </p:nvCxnSpPr>
        <p:spPr>
          <a:xfrm>
            <a:off x="5825568" y="2878888"/>
            <a:ext cx="8797" cy="305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3265821" y="3188716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修改模型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850127" y="3150528"/>
            <a:ext cx="1834016" cy="456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从所有模型库中选择模型加入到我的模型库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5069150" y="3741020"/>
            <a:ext cx="1530430" cy="49304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选择模型进入工作页面</a:t>
            </a:r>
          </a:p>
        </p:txBody>
      </p:sp>
      <p:cxnSp>
        <p:nvCxnSpPr>
          <p:cNvPr id="24" name="直接箭头连接符 23"/>
          <p:cNvCxnSpPr>
            <a:stCxn id="17" idx="1"/>
            <a:endCxn id="21" idx="3"/>
          </p:cNvCxnSpPr>
          <p:nvPr/>
        </p:nvCxnSpPr>
        <p:spPr>
          <a:xfrm flipH="1">
            <a:off x="4495800" y="3321165"/>
            <a:ext cx="723575" cy="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cxnSpLocks/>
            <a:stCxn id="14" idx="2"/>
            <a:endCxn id="22" idx="1"/>
          </p:cNvCxnSpPr>
          <p:nvPr/>
        </p:nvCxnSpPr>
        <p:spPr>
          <a:xfrm>
            <a:off x="5825568" y="2878888"/>
            <a:ext cx="1024559" cy="49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cxnSpLocks/>
            <a:stCxn id="17" idx="2"/>
            <a:endCxn id="23" idx="0"/>
          </p:cNvCxnSpPr>
          <p:nvPr/>
        </p:nvCxnSpPr>
        <p:spPr>
          <a:xfrm>
            <a:off x="5834365" y="3457468"/>
            <a:ext cx="0" cy="283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cxnSpLocks/>
            <a:stCxn id="22" idx="2"/>
            <a:endCxn id="23" idx="3"/>
          </p:cNvCxnSpPr>
          <p:nvPr/>
        </p:nvCxnSpPr>
        <p:spPr>
          <a:xfrm flipH="1">
            <a:off x="6599580" y="3607143"/>
            <a:ext cx="1167555" cy="38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3265822" y="4744809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分层切片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5210575" y="4744808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轨迹规划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7155328" y="4744807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GCode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>
            <a:cxnSpLocks/>
            <a:stCxn id="23" idx="2"/>
            <a:endCxn id="44" idx="0"/>
          </p:cNvCxnSpPr>
          <p:nvPr/>
        </p:nvCxnSpPr>
        <p:spPr>
          <a:xfrm flipH="1">
            <a:off x="3880812" y="4234066"/>
            <a:ext cx="1953553" cy="510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4" idx="3"/>
            <a:endCxn id="45" idx="1"/>
          </p:cNvCxnSpPr>
          <p:nvPr/>
        </p:nvCxnSpPr>
        <p:spPr>
          <a:xfrm flipV="1">
            <a:off x="4495801" y="4881111"/>
            <a:ext cx="7147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45" idx="3"/>
            <a:endCxn id="46" idx="1"/>
          </p:cNvCxnSpPr>
          <p:nvPr/>
        </p:nvCxnSpPr>
        <p:spPr>
          <a:xfrm flipV="1">
            <a:off x="6440554" y="4881110"/>
            <a:ext cx="7147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>
            <a:off x="5210575" y="5679081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日志记录</a:t>
            </a:r>
          </a:p>
        </p:txBody>
      </p:sp>
      <p:cxnSp>
        <p:nvCxnSpPr>
          <p:cNvPr id="58" name="直接连接符 57"/>
          <p:cNvCxnSpPr>
            <a:stCxn id="44" idx="2"/>
            <a:endCxn id="56" idx="0"/>
          </p:cNvCxnSpPr>
          <p:nvPr/>
        </p:nvCxnSpPr>
        <p:spPr>
          <a:xfrm>
            <a:off x="3880812" y="5017415"/>
            <a:ext cx="1944753" cy="66166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45" idx="2"/>
            <a:endCxn id="56" idx="0"/>
          </p:cNvCxnSpPr>
          <p:nvPr/>
        </p:nvCxnSpPr>
        <p:spPr>
          <a:xfrm>
            <a:off x="5825565" y="5017414"/>
            <a:ext cx="0" cy="66166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46" idx="2"/>
            <a:endCxn id="56" idx="0"/>
          </p:cNvCxnSpPr>
          <p:nvPr/>
        </p:nvCxnSpPr>
        <p:spPr>
          <a:xfrm flipH="1">
            <a:off x="5825565" y="5017413"/>
            <a:ext cx="1944753" cy="66166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圆角矩形 67"/>
          <p:cNvSpPr/>
          <p:nvPr/>
        </p:nvSpPr>
        <p:spPr>
          <a:xfrm>
            <a:off x="9100079" y="4744806"/>
            <a:ext cx="1229979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退出系统</a:t>
            </a:r>
          </a:p>
        </p:txBody>
      </p:sp>
      <p:cxnSp>
        <p:nvCxnSpPr>
          <p:cNvPr id="69" name="直接箭头连接符 68"/>
          <p:cNvCxnSpPr>
            <a:stCxn id="46" idx="3"/>
            <a:endCxn id="68" idx="1"/>
          </p:cNvCxnSpPr>
          <p:nvPr/>
        </p:nvCxnSpPr>
        <p:spPr>
          <a:xfrm flipV="1">
            <a:off x="8385307" y="4881109"/>
            <a:ext cx="7147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stCxn id="68" idx="0"/>
            <a:endCxn id="14" idx="3"/>
          </p:cNvCxnSpPr>
          <p:nvPr/>
        </p:nvCxnSpPr>
        <p:spPr>
          <a:xfrm rot="16200000" flipV="1">
            <a:off x="7076703" y="2106440"/>
            <a:ext cx="2002221" cy="32745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圆角矩形 74"/>
          <p:cNvSpPr/>
          <p:nvPr/>
        </p:nvSpPr>
        <p:spPr>
          <a:xfrm>
            <a:off x="7154992" y="4119111"/>
            <a:ext cx="1224286" cy="27260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轨迹动画</a:t>
            </a:r>
          </a:p>
        </p:txBody>
      </p:sp>
      <p:cxnSp>
        <p:nvCxnSpPr>
          <p:cNvPr id="76" name="直接箭头连接符 75"/>
          <p:cNvCxnSpPr>
            <a:stCxn id="45" idx="3"/>
            <a:endCxn id="75" idx="1"/>
          </p:cNvCxnSpPr>
          <p:nvPr/>
        </p:nvCxnSpPr>
        <p:spPr>
          <a:xfrm flipV="1">
            <a:off x="6440554" y="4255414"/>
            <a:ext cx="714438" cy="62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183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94843" y="103501"/>
            <a:ext cx="3432287" cy="727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用户模型管理模块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857297" y="1484316"/>
            <a:ext cx="6670469" cy="579733"/>
            <a:chOff x="4169668" y="2246243"/>
            <a:chExt cx="6992460" cy="695740"/>
          </a:xfrm>
        </p:grpSpPr>
        <p:sp>
          <p:nvSpPr>
            <p:cNvPr id="5" name="圆角矩形 4"/>
            <p:cNvSpPr/>
            <p:nvPr/>
          </p:nvSpPr>
          <p:spPr>
            <a:xfrm>
              <a:off x="4169668" y="2246243"/>
              <a:ext cx="2991681" cy="6957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我的模型库</a:t>
              </a: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8170448" y="2246243"/>
              <a:ext cx="2991680" cy="6957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所有模型库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490837" y="2726638"/>
            <a:ext cx="3583205" cy="379461"/>
            <a:chOff x="2497202" y="2932041"/>
            <a:chExt cx="3756166" cy="357809"/>
          </a:xfrm>
        </p:grpSpPr>
        <p:sp>
          <p:nvSpPr>
            <p:cNvPr id="12" name="圆角矩形 11"/>
            <p:cNvSpPr/>
            <p:nvPr/>
          </p:nvSpPr>
          <p:spPr>
            <a:xfrm>
              <a:off x="249720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我的模型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462252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他人模型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602777" y="2726638"/>
            <a:ext cx="3583205" cy="379461"/>
            <a:chOff x="2497202" y="2932041"/>
            <a:chExt cx="3756166" cy="357809"/>
          </a:xfrm>
        </p:grpSpPr>
        <p:sp>
          <p:nvSpPr>
            <p:cNvPr id="30" name="圆角矩形 29"/>
            <p:cNvSpPr/>
            <p:nvPr/>
          </p:nvSpPr>
          <p:spPr>
            <a:xfrm>
              <a:off x="249720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公有模型</a:t>
              </a: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4622522" y="2932041"/>
              <a:ext cx="1630846" cy="3578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私有模型</a:t>
              </a:r>
            </a:p>
          </p:txBody>
        </p:sp>
      </p:grpSp>
      <p:cxnSp>
        <p:nvCxnSpPr>
          <p:cNvPr id="36" name="直接箭头连接符 35"/>
          <p:cNvCxnSpPr>
            <a:stCxn id="4" idx="2"/>
            <a:endCxn id="5" idx="0"/>
          </p:cNvCxnSpPr>
          <p:nvPr/>
        </p:nvCxnSpPr>
        <p:spPr>
          <a:xfrm flipH="1">
            <a:off x="4284257" y="830800"/>
            <a:ext cx="1926730" cy="653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4" idx="2"/>
            <a:endCxn id="6" idx="0"/>
          </p:cNvCxnSpPr>
          <p:nvPr/>
        </p:nvCxnSpPr>
        <p:spPr>
          <a:xfrm>
            <a:off x="6210987" y="830800"/>
            <a:ext cx="1889820" cy="653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5" idx="2"/>
            <a:endCxn id="12" idx="0"/>
          </p:cNvCxnSpPr>
          <p:nvPr/>
        </p:nvCxnSpPr>
        <p:spPr>
          <a:xfrm flipH="1">
            <a:off x="3268712" y="2064049"/>
            <a:ext cx="1015545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5" idx="2"/>
            <a:endCxn id="13" idx="0"/>
          </p:cNvCxnSpPr>
          <p:nvPr/>
        </p:nvCxnSpPr>
        <p:spPr>
          <a:xfrm>
            <a:off x="4284257" y="2064049"/>
            <a:ext cx="1011910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6" idx="2"/>
            <a:endCxn id="30" idx="0"/>
          </p:cNvCxnSpPr>
          <p:nvPr/>
        </p:nvCxnSpPr>
        <p:spPr>
          <a:xfrm flipH="1">
            <a:off x="7380652" y="2064049"/>
            <a:ext cx="720155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6" idx="2"/>
            <a:endCxn id="31" idx="0"/>
          </p:cNvCxnSpPr>
          <p:nvPr/>
        </p:nvCxnSpPr>
        <p:spPr>
          <a:xfrm>
            <a:off x="8100807" y="2064049"/>
            <a:ext cx="1307300" cy="66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12" idx="2"/>
            <a:endCxn id="22" idx="0"/>
          </p:cNvCxnSpPr>
          <p:nvPr/>
        </p:nvCxnSpPr>
        <p:spPr>
          <a:xfrm flipH="1">
            <a:off x="813204" y="3106099"/>
            <a:ext cx="2455508" cy="1025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2" idx="2"/>
            <a:endCxn id="23" idx="0"/>
          </p:cNvCxnSpPr>
          <p:nvPr/>
        </p:nvCxnSpPr>
        <p:spPr>
          <a:xfrm flipH="1">
            <a:off x="2075334" y="3106099"/>
            <a:ext cx="1193378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2" idx="2"/>
            <a:endCxn id="24" idx="0"/>
          </p:cNvCxnSpPr>
          <p:nvPr/>
        </p:nvCxnSpPr>
        <p:spPr>
          <a:xfrm>
            <a:off x="3268712" y="3106099"/>
            <a:ext cx="68752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2" idx="2"/>
            <a:endCxn id="25" idx="0"/>
          </p:cNvCxnSpPr>
          <p:nvPr/>
        </p:nvCxnSpPr>
        <p:spPr>
          <a:xfrm>
            <a:off x="3268712" y="3106099"/>
            <a:ext cx="1330882" cy="102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13" idx="2"/>
            <a:endCxn id="27" idx="0"/>
          </p:cNvCxnSpPr>
          <p:nvPr/>
        </p:nvCxnSpPr>
        <p:spPr>
          <a:xfrm>
            <a:off x="5296167" y="3106099"/>
            <a:ext cx="1829640" cy="1027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3" idx="2"/>
            <a:endCxn id="28" idx="0"/>
          </p:cNvCxnSpPr>
          <p:nvPr/>
        </p:nvCxnSpPr>
        <p:spPr>
          <a:xfrm>
            <a:off x="5296167" y="3106099"/>
            <a:ext cx="3097393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30" idx="2"/>
            <a:endCxn id="32" idx="0"/>
          </p:cNvCxnSpPr>
          <p:nvPr/>
        </p:nvCxnSpPr>
        <p:spPr>
          <a:xfrm>
            <a:off x="7380652" y="3106099"/>
            <a:ext cx="2280662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31" idx="2"/>
            <a:endCxn id="33" idx="0"/>
          </p:cNvCxnSpPr>
          <p:nvPr/>
        </p:nvCxnSpPr>
        <p:spPr>
          <a:xfrm>
            <a:off x="9408107" y="3106099"/>
            <a:ext cx="1515337" cy="102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/>
          <p:cNvGrpSpPr/>
          <p:nvPr/>
        </p:nvGrpSpPr>
        <p:grpSpPr>
          <a:xfrm>
            <a:off x="286898" y="4131363"/>
            <a:ext cx="11162852" cy="382088"/>
            <a:chOff x="603074" y="4000906"/>
            <a:chExt cx="10689743" cy="360287"/>
          </a:xfrm>
        </p:grpSpPr>
        <p:sp>
          <p:nvSpPr>
            <p:cNvPr id="27" name="矩形 26"/>
            <p:cNvSpPr/>
            <p:nvPr/>
          </p:nvSpPr>
          <p:spPr>
            <a:xfrm>
              <a:off x="6648133" y="4003384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选择模型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7862156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移除模型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9076179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加入仓库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0284817" y="4000907"/>
              <a:ext cx="1008000" cy="357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申请使用</a:t>
              </a: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603074" y="4000906"/>
              <a:ext cx="5839036" cy="357811"/>
              <a:chOff x="220211" y="4000907"/>
              <a:chExt cx="5839036" cy="357811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220211" y="4000909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上传模型</a:t>
                </a: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428849" y="4000908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修改模型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637487" y="4000908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删除模型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846125" y="4000907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选择模型</a:t>
                </a: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5051247" y="4000907"/>
                <a:ext cx="1008000" cy="35780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下载数据</a:t>
                </a:r>
              </a:p>
            </p:txBody>
          </p:sp>
        </p:grpSp>
      </p:grpSp>
      <p:cxnSp>
        <p:nvCxnSpPr>
          <p:cNvPr id="84" name="直接箭头连接符 83"/>
          <p:cNvCxnSpPr>
            <a:stCxn id="12" idx="2"/>
            <a:endCxn id="83" idx="0"/>
          </p:cNvCxnSpPr>
          <p:nvPr/>
        </p:nvCxnSpPr>
        <p:spPr>
          <a:xfrm>
            <a:off x="3268712" y="3106099"/>
            <a:ext cx="2589341" cy="102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32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97018" y="278298"/>
            <a:ext cx="3597965" cy="685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模型展示交互模块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08722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基础显示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792357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视窗放缩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375992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视窗回中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4959627" y="1689651"/>
            <a:ext cx="1292088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图层显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隐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612837" y="1689651"/>
            <a:ext cx="1686340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算法处理结果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8660299" y="1689651"/>
            <a:ext cx="1686340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页面性能面板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10707761" y="1689651"/>
            <a:ext cx="1222513" cy="5764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动画演示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509380" y="2975534"/>
            <a:ext cx="11173241" cy="2830162"/>
            <a:chOff x="602974" y="3243889"/>
            <a:chExt cx="11173241" cy="2830162"/>
          </a:xfrm>
        </p:grpSpPr>
        <p:grpSp>
          <p:nvGrpSpPr>
            <p:cNvPr id="26" name="组合 25"/>
            <p:cNvGrpSpPr/>
            <p:nvPr/>
          </p:nvGrpSpPr>
          <p:grpSpPr>
            <a:xfrm>
              <a:off x="602974" y="3243889"/>
              <a:ext cx="3995531" cy="2830162"/>
              <a:chOff x="2932043" y="2884838"/>
              <a:chExt cx="3995531" cy="2830162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2932043" y="2884838"/>
                <a:ext cx="3995531" cy="28301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397529" y="3192950"/>
                <a:ext cx="1265583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包络盒</a:t>
                </a: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4906619" y="3192950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目标模型</a:t>
                </a: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3203713" y="3998018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底部网格</a:t>
                </a: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908278" y="3998018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坐标轴</a:t>
                </a: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3203713" y="4803086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水平切片</a:t>
                </a: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4906619" y="4803086"/>
                <a:ext cx="1567070" cy="496956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切片轨迹</a:t>
                </a: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9503469" y="3243889"/>
              <a:ext cx="2272746" cy="2561805"/>
              <a:chOff x="6612838" y="3163134"/>
              <a:chExt cx="2272746" cy="2561805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6612838" y="3163134"/>
                <a:ext cx="2272746" cy="25618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6780975" y="3390490"/>
                <a:ext cx="1936472" cy="2107092"/>
                <a:chOff x="6793399" y="3364400"/>
                <a:chExt cx="1936472" cy="2107092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6793399" y="3364400"/>
                  <a:ext cx="1936472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刷新率</a:t>
                  </a: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(FPS)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6978100" y="4169468"/>
                  <a:ext cx="1567070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延迟</a:t>
                  </a: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(MS)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>
                  <a:off x="6978100" y="4974536"/>
                  <a:ext cx="1567070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内存</a:t>
                  </a:r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(MB)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/>
          </p:nvGrpSpPr>
          <p:grpSpPr>
            <a:xfrm>
              <a:off x="5771740" y="3243889"/>
              <a:ext cx="2558494" cy="2561805"/>
              <a:chOff x="5628866" y="3243889"/>
              <a:chExt cx="2558494" cy="2561805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628866" y="3243889"/>
                <a:ext cx="2558494" cy="25618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5771740" y="3839926"/>
                <a:ext cx="2272746" cy="1369730"/>
                <a:chOff x="6625262" y="3364400"/>
                <a:chExt cx="2272746" cy="1369730"/>
              </a:xfrm>
            </p:grpSpPr>
            <p:sp>
              <p:nvSpPr>
                <p:cNvPr id="40" name="椭圆 39"/>
                <p:cNvSpPr/>
                <p:nvPr/>
              </p:nvSpPr>
              <p:spPr>
                <a:xfrm>
                  <a:off x="6793399" y="3364400"/>
                  <a:ext cx="1936472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轮廓线信息</a:t>
                  </a: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6625262" y="4237174"/>
                  <a:ext cx="2272746" cy="49695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填充轨迹信息</a:t>
                  </a:r>
                </a:p>
              </p:txBody>
            </p:sp>
          </p:grpSp>
        </p:grpSp>
      </p:grpSp>
      <p:cxnSp>
        <p:nvCxnSpPr>
          <p:cNvPr id="46" name="直接箭头连接符 45"/>
          <p:cNvCxnSpPr>
            <a:stCxn id="8" idx="2"/>
            <a:endCxn id="25" idx="0"/>
          </p:cNvCxnSpPr>
          <p:nvPr/>
        </p:nvCxnSpPr>
        <p:spPr>
          <a:xfrm flipH="1">
            <a:off x="2507146" y="2266121"/>
            <a:ext cx="3098525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9" idx="2"/>
            <a:endCxn id="38" idx="0"/>
          </p:cNvCxnSpPr>
          <p:nvPr/>
        </p:nvCxnSpPr>
        <p:spPr>
          <a:xfrm flipH="1">
            <a:off x="6957393" y="2266121"/>
            <a:ext cx="498614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10" idx="2"/>
            <a:endCxn id="28" idx="0"/>
          </p:cNvCxnSpPr>
          <p:nvPr/>
        </p:nvCxnSpPr>
        <p:spPr>
          <a:xfrm>
            <a:off x="9503469" y="2266121"/>
            <a:ext cx="1042779" cy="7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连接符 60"/>
          <p:cNvCxnSpPr>
            <a:stCxn id="4" idx="2"/>
            <a:endCxn id="5" idx="0"/>
          </p:cNvCxnSpPr>
          <p:nvPr/>
        </p:nvCxnSpPr>
        <p:spPr>
          <a:xfrm rot="5400000">
            <a:off x="3095213" y="-1311137"/>
            <a:ext cx="725554" cy="52760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stCxn id="4" idx="2"/>
            <a:endCxn id="6" idx="0"/>
          </p:cNvCxnSpPr>
          <p:nvPr/>
        </p:nvCxnSpPr>
        <p:spPr>
          <a:xfrm rot="5400000">
            <a:off x="3887031" y="-519319"/>
            <a:ext cx="725554" cy="36923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4" idx="2"/>
            <a:endCxn id="7" idx="0"/>
          </p:cNvCxnSpPr>
          <p:nvPr/>
        </p:nvCxnSpPr>
        <p:spPr>
          <a:xfrm rot="5400000">
            <a:off x="4678848" y="272498"/>
            <a:ext cx="725554" cy="21087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/>
          <p:cNvCxnSpPr>
            <a:stCxn id="4" idx="2"/>
            <a:endCxn id="8" idx="0"/>
          </p:cNvCxnSpPr>
          <p:nvPr/>
        </p:nvCxnSpPr>
        <p:spPr>
          <a:xfrm rot="5400000">
            <a:off x="5488059" y="1081709"/>
            <a:ext cx="725554" cy="4903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连接符 71"/>
          <p:cNvCxnSpPr>
            <a:stCxn id="4" idx="2"/>
            <a:endCxn id="9" idx="0"/>
          </p:cNvCxnSpPr>
          <p:nvPr/>
        </p:nvCxnSpPr>
        <p:spPr>
          <a:xfrm rot="16200000" flipH="1">
            <a:off x="6413227" y="646871"/>
            <a:ext cx="725554" cy="13600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连接符 74"/>
          <p:cNvCxnSpPr>
            <a:stCxn id="4" idx="2"/>
            <a:endCxn id="10" idx="0"/>
          </p:cNvCxnSpPr>
          <p:nvPr/>
        </p:nvCxnSpPr>
        <p:spPr>
          <a:xfrm rot="16200000" flipH="1">
            <a:off x="7436958" y="-376860"/>
            <a:ext cx="725554" cy="34074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肘形连接符 77"/>
          <p:cNvCxnSpPr>
            <a:stCxn id="4" idx="2"/>
            <a:endCxn id="17" idx="0"/>
          </p:cNvCxnSpPr>
          <p:nvPr/>
        </p:nvCxnSpPr>
        <p:spPr>
          <a:xfrm rot="16200000" flipH="1">
            <a:off x="8344732" y="-1284635"/>
            <a:ext cx="725554" cy="5223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729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24130" y="924339"/>
            <a:ext cx="3061253" cy="1103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增材制造预处理模块</a:t>
            </a:r>
          </a:p>
        </p:txBody>
      </p:sp>
      <p:sp>
        <p:nvSpPr>
          <p:cNvPr id="5" name="矩形 4"/>
          <p:cNvSpPr/>
          <p:nvPr/>
        </p:nvSpPr>
        <p:spPr>
          <a:xfrm>
            <a:off x="715617" y="3289850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导入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</a:p>
        </p:txBody>
      </p:sp>
      <p:sp>
        <p:nvSpPr>
          <p:cNvPr id="6" name="矩形 5"/>
          <p:cNvSpPr/>
          <p:nvPr/>
        </p:nvSpPr>
        <p:spPr>
          <a:xfrm>
            <a:off x="2865783" y="3289849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冗余去除和拓扑重建</a:t>
            </a:r>
          </a:p>
        </p:txBody>
      </p:sp>
      <p:sp>
        <p:nvSpPr>
          <p:cNvPr id="7" name="矩形 6"/>
          <p:cNvSpPr/>
          <p:nvPr/>
        </p:nvSpPr>
        <p:spPr>
          <a:xfrm>
            <a:off x="5015949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切片生成</a:t>
            </a:r>
          </a:p>
        </p:txBody>
      </p:sp>
      <p:sp>
        <p:nvSpPr>
          <p:cNvPr id="8" name="矩形 7"/>
          <p:cNvSpPr/>
          <p:nvPr/>
        </p:nvSpPr>
        <p:spPr>
          <a:xfrm>
            <a:off x="7166115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轮廓填充轨迹规划</a:t>
            </a:r>
          </a:p>
        </p:txBody>
      </p:sp>
      <p:sp>
        <p:nvSpPr>
          <p:cNvPr id="9" name="矩形 8"/>
          <p:cNvSpPr/>
          <p:nvPr/>
        </p:nvSpPr>
        <p:spPr>
          <a:xfrm>
            <a:off x="9316281" y="3289848"/>
            <a:ext cx="1510747" cy="6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GCode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</a:p>
        </p:txBody>
      </p:sp>
      <p:cxnSp>
        <p:nvCxnSpPr>
          <p:cNvPr id="11" name="肘形连接符 10"/>
          <p:cNvCxnSpPr>
            <a:stCxn id="4" idx="2"/>
            <a:endCxn id="5" idx="0"/>
          </p:cNvCxnSpPr>
          <p:nvPr/>
        </p:nvCxnSpPr>
        <p:spPr>
          <a:xfrm rot="5400000">
            <a:off x="2981741" y="516833"/>
            <a:ext cx="1262267" cy="42837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6" idx="0"/>
          </p:cNvCxnSpPr>
          <p:nvPr/>
        </p:nvCxnSpPr>
        <p:spPr>
          <a:xfrm rot="5400000">
            <a:off x="4056824" y="1591916"/>
            <a:ext cx="1262266" cy="21336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4" idx="2"/>
            <a:endCxn id="7" idx="0"/>
          </p:cNvCxnSpPr>
          <p:nvPr/>
        </p:nvCxnSpPr>
        <p:spPr>
          <a:xfrm rot="16200000" flipH="1">
            <a:off x="5131908" y="2650432"/>
            <a:ext cx="1262265" cy="1656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4" idx="2"/>
            <a:endCxn id="8" idx="0"/>
          </p:cNvCxnSpPr>
          <p:nvPr/>
        </p:nvCxnSpPr>
        <p:spPr>
          <a:xfrm rot="16200000" flipH="1">
            <a:off x="6206991" y="1575349"/>
            <a:ext cx="1262265" cy="21667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4" idx="2"/>
            <a:endCxn id="9" idx="0"/>
          </p:cNvCxnSpPr>
          <p:nvPr/>
        </p:nvCxnSpPr>
        <p:spPr>
          <a:xfrm rot="16200000" flipH="1">
            <a:off x="7282074" y="500266"/>
            <a:ext cx="1262265" cy="431689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" idx="3"/>
            <a:endCxn id="6" idx="1"/>
          </p:cNvCxnSpPr>
          <p:nvPr/>
        </p:nvCxnSpPr>
        <p:spPr>
          <a:xfrm flipV="1">
            <a:off x="2226364" y="3617841"/>
            <a:ext cx="639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6" idx="3"/>
            <a:endCxn id="7" idx="1"/>
          </p:cNvCxnSpPr>
          <p:nvPr/>
        </p:nvCxnSpPr>
        <p:spPr>
          <a:xfrm flipV="1">
            <a:off x="4376530" y="3617840"/>
            <a:ext cx="639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7" idx="3"/>
            <a:endCxn id="8" idx="1"/>
          </p:cNvCxnSpPr>
          <p:nvPr/>
        </p:nvCxnSpPr>
        <p:spPr>
          <a:xfrm>
            <a:off x="6526696" y="3617840"/>
            <a:ext cx="639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8" idx="3"/>
            <a:endCxn id="9" idx="1"/>
          </p:cNvCxnSpPr>
          <p:nvPr/>
        </p:nvCxnSpPr>
        <p:spPr>
          <a:xfrm>
            <a:off x="8676862" y="3617840"/>
            <a:ext cx="639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169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65374" y="958787"/>
            <a:ext cx="3061253" cy="1068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系统用户信息管理模块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2103367" y="3379903"/>
            <a:ext cx="7985267" cy="635501"/>
            <a:chOff x="2282686" y="3359421"/>
            <a:chExt cx="7985267" cy="655984"/>
          </a:xfrm>
        </p:grpSpPr>
        <p:sp>
          <p:nvSpPr>
            <p:cNvPr id="5" name="矩形 4"/>
            <p:cNvSpPr/>
            <p:nvPr/>
          </p:nvSpPr>
          <p:spPr>
            <a:xfrm>
              <a:off x="2282686" y="3359421"/>
              <a:ext cx="1510747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搜索用户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4345056" y="3359422"/>
              <a:ext cx="1598543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查看用户信息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495222" y="3359421"/>
              <a:ext cx="1642442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修改用户信息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8689287" y="3359421"/>
              <a:ext cx="1578666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删除用户信息</a:t>
              </a:r>
            </a:p>
          </p:txBody>
        </p:sp>
      </p:grpSp>
      <p:cxnSp>
        <p:nvCxnSpPr>
          <p:cNvPr id="10" name="肘形连接符 9"/>
          <p:cNvCxnSpPr>
            <a:stCxn id="4" idx="2"/>
            <a:endCxn id="5" idx="0"/>
          </p:cNvCxnSpPr>
          <p:nvPr/>
        </p:nvCxnSpPr>
        <p:spPr>
          <a:xfrm rot="5400000">
            <a:off x="3801211" y="1085112"/>
            <a:ext cx="1352321" cy="32372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4" idx="2"/>
            <a:endCxn id="6" idx="0"/>
          </p:cNvCxnSpPr>
          <p:nvPr/>
        </p:nvCxnSpPr>
        <p:spPr>
          <a:xfrm rot="5400000">
            <a:off x="4854344" y="2138247"/>
            <a:ext cx="1352322" cy="113099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4" idx="2"/>
            <a:endCxn id="7" idx="0"/>
          </p:cNvCxnSpPr>
          <p:nvPr/>
        </p:nvCxnSpPr>
        <p:spPr>
          <a:xfrm rot="16200000" flipH="1">
            <a:off x="5940402" y="2183180"/>
            <a:ext cx="1352321" cy="10411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8" idx="0"/>
          </p:cNvCxnSpPr>
          <p:nvPr/>
        </p:nvCxnSpPr>
        <p:spPr>
          <a:xfrm rot="16200000" flipH="1">
            <a:off x="7021491" y="1102092"/>
            <a:ext cx="1352321" cy="32033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150580" y="4321927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查询关键词：用户名或真实姓名</a:t>
            </a:r>
          </a:p>
        </p:txBody>
      </p:sp>
      <p:cxnSp>
        <p:nvCxnSpPr>
          <p:cNvPr id="42" name="直接箭头连接符 41"/>
          <p:cNvCxnSpPr>
            <a:stCxn id="39" idx="0"/>
            <a:endCxn id="5" idx="2"/>
          </p:cNvCxnSpPr>
          <p:nvPr/>
        </p:nvCxnSpPr>
        <p:spPr>
          <a:xfrm flipV="1">
            <a:off x="2679204" y="4015403"/>
            <a:ext cx="179537" cy="306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283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65373" y="1208424"/>
            <a:ext cx="3061253" cy="1103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系统模型库管理模块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103367" y="3359421"/>
            <a:ext cx="7985267" cy="655984"/>
            <a:chOff x="2282686" y="3359421"/>
            <a:chExt cx="7985267" cy="655984"/>
          </a:xfrm>
        </p:grpSpPr>
        <p:sp>
          <p:nvSpPr>
            <p:cNvPr id="6" name="矩形 5"/>
            <p:cNvSpPr/>
            <p:nvPr/>
          </p:nvSpPr>
          <p:spPr>
            <a:xfrm>
              <a:off x="2282686" y="3359421"/>
              <a:ext cx="1510747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模型搜索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4345056" y="3359422"/>
              <a:ext cx="1598543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查看模型信息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6495222" y="3359421"/>
              <a:ext cx="1642442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修改模型信息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8689287" y="3359421"/>
              <a:ext cx="1578666" cy="6559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删除模型信息</a:t>
              </a:r>
            </a:p>
          </p:txBody>
        </p:sp>
      </p:grpSp>
      <p:cxnSp>
        <p:nvCxnSpPr>
          <p:cNvPr id="10" name="肘形连接符 9"/>
          <p:cNvCxnSpPr>
            <a:stCxn id="4" idx="2"/>
            <a:endCxn id="6" idx="0"/>
          </p:cNvCxnSpPr>
          <p:nvPr/>
        </p:nvCxnSpPr>
        <p:spPr>
          <a:xfrm rot="5400000">
            <a:off x="3953495" y="1216915"/>
            <a:ext cx="1047753" cy="323725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4" idx="2"/>
            <a:endCxn id="7" idx="0"/>
          </p:cNvCxnSpPr>
          <p:nvPr/>
        </p:nvCxnSpPr>
        <p:spPr>
          <a:xfrm rot="5400000">
            <a:off x="5006628" y="2270050"/>
            <a:ext cx="1047754" cy="113099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4" idx="2"/>
            <a:endCxn id="8" idx="0"/>
          </p:cNvCxnSpPr>
          <p:nvPr/>
        </p:nvCxnSpPr>
        <p:spPr>
          <a:xfrm rot="16200000" flipH="1">
            <a:off x="6092686" y="2314982"/>
            <a:ext cx="1047753" cy="10411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" idx="2"/>
            <a:endCxn id="9" idx="0"/>
          </p:cNvCxnSpPr>
          <p:nvPr/>
        </p:nvCxnSpPr>
        <p:spPr>
          <a:xfrm rot="16200000" flipH="1">
            <a:off x="7173774" y="1233893"/>
            <a:ext cx="1047753" cy="320330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73499" y="4462665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查询关键词：用户名、模型名称、模型描述</a:t>
            </a:r>
          </a:p>
        </p:txBody>
      </p:sp>
      <p:cxnSp>
        <p:nvCxnSpPr>
          <p:cNvPr id="15" name="直接箭头连接符 14"/>
          <p:cNvCxnSpPr>
            <a:stCxn id="14" idx="0"/>
            <a:endCxn id="6" idx="2"/>
          </p:cNvCxnSpPr>
          <p:nvPr/>
        </p:nvCxnSpPr>
        <p:spPr>
          <a:xfrm flipV="1">
            <a:off x="2615084" y="4015404"/>
            <a:ext cx="243657" cy="447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760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8" y="1252696"/>
            <a:ext cx="1017065" cy="831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81110" y="1211446"/>
            <a:ext cx="9144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</a:t>
            </a:r>
          </a:p>
        </p:txBody>
      </p:sp>
      <p:sp>
        <p:nvSpPr>
          <p:cNvPr id="8" name="矩形 7"/>
          <p:cNvSpPr/>
          <p:nvPr/>
        </p:nvSpPr>
        <p:spPr>
          <a:xfrm>
            <a:off x="7031157" y="1211446"/>
            <a:ext cx="1131065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静态文件数据库</a:t>
            </a:r>
          </a:p>
        </p:txBody>
      </p:sp>
      <p:sp>
        <p:nvSpPr>
          <p:cNvPr id="9" name="矩形 8"/>
          <p:cNvSpPr/>
          <p:nvPr/>
        </p:nvSpPr>
        <p:spPr>
          <a:xfrm>
            <a:off x="7031157" y="4046182"/>
            <a:ext cx="1131065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</a:t>
            </a:r>
          </a:p>
        </p:txBody>
      </p:sp>
      <p:sp>
        <p:nvSpPr>
          <p:cNvPr id="10" name="矩形 9"/>
          <p:cNvSpPr/>
          <p:nvPr/>
        </p:nvSpPr>
        <p:spPr>
          <a:xfrm>
            <a:off x="3877751" y="4046182"/>
            <a:ext cx="1321117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STLLoader</a:t>
            </a:r>
            <a:endParaRPr lang="zh-CN" altLang="en-US" sz="1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3644" y="4046182"/>
            <a:ext cx="1321117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WebGL</a:t>
            </a:r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渲染引擎</a:t>
            </a:r>
          </a:p>
        </p:txBody>
      </p:sp>
      <p:cxnSp>
        <p:nvCxnSpPr>
          <p:cNvPr id="13" name="直接箭头连接符 12"/>
          <p:cNvCxnSpPr>
            <a:stCxn id="6" idx="3"/>
            <a:endCxn id="7" idx="1"/>
          </p:cNvCxnSpPr>
          <p:nvPr/>
        </p:nvCxnSpPr>
        <p:spPr>
          <a:xfrm>
            <a:off x="2045463" y="1668646"/>
            <a:ext cx="2035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049785" y="1608334"/>
            <a:ext cx="16850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选择模型数据向</a:t>
            </a:r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服务器发送资源请求</a:t>
            </a:r>
          </a:p>
        </p:txBody>
      </p:sp>
      <p:cxnSp>
        <p:nvCxnSpPr>
          <p:cNvPr id="16" name="直接箭头连接符 15"/>
          <p:cNvCxnSpPr>
            <a:stCxn id="7" idx="3"/>
            <a:endCxn id="8" idx="1"/>
          </p:cNvCxnSpPr>
          <p:nvPr/>
        </p:nvCxnSpPr>
        <p:spPr>
          <a:xfrm>
            <a:off x="4995510" y="1668646"/>
            <a:ext cx="2035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8" idx="2"/>
            <a:endCxn id="9" idx="0"/>
          </p:cNvCxnSpPr>
          <p:nvPr/>
        </p:nvCxnSpPr>
        <p:spPr>
          <a:xfrm>
            <a:off x="7596690" y="2125846"/>
            <a:ext cx="0" cy="1920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1"/>
            <a:endCxn id="10" idx="3"/>
          </p:cNvCxnSpPr>
          <p:nvPr/>
        </p:nvCxnSpPr>
        <p:spPr>
          <a:xfrm flipH="1">
            <a:off x="5198868" y="4503382"/>
            <a:ext cx="18322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0" idx="1"/>
            <a:endCxn id="11" idx="3"/>
          </p:cNvCxnSpPr>
          <p:nvPr/>
        </p:nvCxnSpPr>
        <p:spPr>
          <a:xfrm flipH="1">
            <a:off x="2214761" y="4503382"/>
            <a:ext cx="1662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1" idx="0"/>
            <a:endCxn id="6" idx="2"/>
          </p:cNvCxnSpPr>
          <p:nvPr/>
        </p:nvCxnSpPr>
        <p:spPr>
          <a:xfrm flipH="1" flipV="1">
            <a:off x="1536931" y="2084596"/>
            <a:ext cx="17272" cy="196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031778" y="1608334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向数据库请求静态</a:t>
            </a:r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文件资源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596689" y="2956684"/>
            <a:ext cx="16850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将数据返回给服务器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198868" y="4503381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服务器将数据发送</a:t>
            </a:r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给前端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133185" y="4502294"/>
            <a:ext cx="15073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ArrayBuffer</a:t>
            </a:r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</a:t>
            </a:r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进行解析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545567" y="2833573"/>
            <a:ext cx="13516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将解析后的数据</a:t>
            </a:r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渲染到网页上</a:t>
            </a:r>
          </a:p>
        </p:txBody>
      </p:sp>
    </p:spTree>
    <p:extLst>
      <p:ext uri="{BB962C8B-B14F-4D97-AF65-F5344CB8AC3E}">
        <p14:creationId xmlns:p14="http://schemas.microsoft.com/office/powerpoint/2010/main" val="193512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67949" y="4503129"/>
            <a:ext cx="5174531" cy="580064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309729" y="4178630"/>
            <a:ext cx="2554357" cy="3134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673350" y="4023360"/>
            <a:ext cx="3873500" cy="2224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打印模型</a:t>
            </a:r>
          </a:p>
        </p:txBody>
      </p:sp>
      <p:sp>
        <p:nvSpPr>
          <p:cNvPr id="10" name="矩形 9"/>
          <p:cNvSpPr/>
          <p:nvPr/>
        </p:nvSpPr>
        <p:spPr>
          <a:xfrm>
            <a:off x="3309728" y="3789016"/>
            <a:ext cx="3237121" cy="2343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253935" y="2833813"/>
            <a:ext cx="485140" cy="485140"/>
          </a:xfrm>
          <a:prstGeom prst="ellipse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172655" y="2689308"/>
            <a:ext cx="647700" cy="3683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420360" y="3602050"/>
            <a:ext cx="1126489" cy="1869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862667" y="1858773"/>
            <a:ext cx="5279813" cy="19825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318759" y="2057027"/>
            <a:ext cx="360681" cy="63228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420360" y="1858773"/>
            <a:ext cx="152400" cy="17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空心弧 21"/>
          <p:cNvSpPr/>
          <p:nvPr/>
        </p:nvSpPr>
        <p:spPr>
          <a:xfrm>
            <a:off x="5416127" y="525706"/>
            <a:ext cx="3139840" cy="2650999"/>
          </a:xfrm>
          <a:prstGeom prst="blockArc">
            <a:avLst>
              <a:gd name="adj1" fmla="val 10800000"/>
              <a:gd name="adj2" fmla="val 101303"/>
              <a:gd name="adj3" fmla="val 6256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90467" y="1867239"/>
            <a:ext cx="165500" cy="17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同心圆 24"/>
          <p:cNvSpPr/>
          <p:nvPr/>
        </p:nvSpPr>
        <p:spPr>
          <a:xfrm>
            <a:off x="7631006" y="3602050"/>
            <a:ext cx="1684421" cy="1684421"/>
          </a:xfrm>
          <a:prstGeom prst="don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56102" y="4602481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打印平台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802191" y="2689308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喷头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150050" y="486996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材料</a:t>
            </a:r>
          </a:p>
        </p:txBody>
      </p:sp>
    </p:spTree>
    <p:extLst>
      <p:ext uri="{BB962C8B-B14F-4D97-AF65-F5344CB8AC3E}">
        <p14:creationId xmlns:p14="http://schemas.microsoft.com/office/powerpoint/2010/main" val="3881197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819401" y="762634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读入模型数据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111199" y="613547"/>
            <a:ext cx="2999960" cy="8249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resPoints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resEdges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resFaces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、阈值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71931" y="1713061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按顺序输入面片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688246" y="2551918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判断三点距离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579744" y="3593322"/>
            <a:ext cx="2092187" cy="99391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判断面片绝对高度是否大于阈值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509185" y="2551918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合并小于阈值点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509185" y="3826892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存储点，存储边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686589" y="5188323"/>
            <a:ext cx="1878496" cy="69904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存储点，存储边，存储面</a:t>
            </a:r>
          </a:p>
        </p:txBody>
      </p:sp>
      <p:cxnSp>
        <p:nvCxnSpPr>
          <p:cNvPr id="14" name="直接箭头连接符 13"/>
          <p:cNvCxnSpPr>
            <a:stCxn id="4" idx="3"/>
            <a:endCxn id="5" idx="1"/>
          </p:cNvCxnSpPr>
          <p:nvPr/>
        </p:nvCxnSpPr>
        <p:spPr>
          <a:xfrm>
            <a:off x="4697897" y="1026021"/>
            <a:ext cx="413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2"/>
            <a:endCxn id="6" idx="0"/>
          </p:cNvCxnSpPr>
          <p:nvPr/>
        </p:nvCxnSpPr>
        <p:spPr>
          <a:xfrm>
            <a:off x="6611179" y="1438495"/>
            <a:ext cx="0" cy="274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cxnSpLocks/>
            <a:endCxn id="7" idx="0"/>
          </p:cNvCxnSpPr>
          <p:nvPr/>
        </p:nvCxnSpPr>
        <p:spPr>
          <a:xfrm flipH="1">
            <a:off x="4627494" y="2117915"/>
            <a:ext cx="1983685" cy="434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cxnSpLocks/>
            <a:stCxn id="7" idx="2"/>
          </p:cNvCxnSpPr>
          <p:nvPr/>
        </p:nvCxnSpPr>
        <p:spPr>
          <a:xfrm flipH="1">
            <a:off x="4625838" y="3078692"/>
            <a:ext cx="1656" cy="656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852347" y="3176849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/>
          <p:cNvCxnSpPr>
            <a:stCxn id="7" idx="3"/>
            <a:endCxn id="9" idx="1"/>
          </p:cNvCxnSpPr>
          <p:nvPr/>
        </p:nvCxnSpPr>
        <p:spPr>
          <a:xfrm>
            <a:off x="5566742" y="2815305"/>
            <a:ext cx="942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644416" y="2509632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/>
          <p:cNvCxnSpPr>
            <a:stCxn id="9" idx="2"/>
            <a:endCxn id="10" idx="0"/>
          </p:cNvCxnSpPr>
          <p:nvPr/>
        </p:nvCxnSpPr>
        <p:spPr>
          <a:xfrm>
            <a:off x="7448433" y="3078692"/>
            <a:ext cx="0" cy="74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8" idx="2"/>
            <a:endCxn id="12" idx="0"/>
          </p:cNvCxnSpPr>
          <p:nvPr/>
        </p:nvCxnSpPr>
        <p:spPr>
          <a:xfrm flipH="1">
            <a:off x="4625837" y="4587236"/>
            <a:ext cx="1" cy="60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859280" y="4698770"/>
            <a:ext cx="766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8547680" y="5288422"/>
            <a:ext cx="1878496" cy="5267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结束拓扑重建</a:t>
            </a:r>
          </a:p>
        </p:txBody>
      </p:sp>
      <p:cxnSp>
        <p:nvCxnSpPr>
          <p:cNvPr id="52" name="肘形连接符 51"/>
          <p:cNvCxnSpPr>
            <a:stCxn id="10" idx="3"/>
            <a:endCxn id="6" idx="3"/>
          </p:cNvCxnSpPr>
          <p:nvPr/>
        </p:nvCxnSpPr>
        <p:spPr>
          <a:xfrm flipH="1" flipV="1">
            <a:off x="7550427" y="1976448"/>
            <a:ext cx="837254" cy="2113831"/>
          </a:xfrm>
          <a:prstGeom prst="bentConnector3">
            <a:avLst>
              <a:gd name="adj1" fmla="val -273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8688251" y="2909415"/>
            <a:ext cx="1481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非最后面片</a:t>
            </a:r>
          </a:p>
        </p:txBody>
      </p:sp>
      <p:cxnSp>
        <p:nvCxnSpPr>
          <p:cNvPr id="55" name="直接箭头连接符 54"/>
          <p:cNvCxnSpPr>
            <a:stCxn id="12" idx="3"/>
            <a:endCxn id="46" idx="1"/>
          </p:cNvCxnSpPr>
          <p:nvPr/>
        </p:nvCxnSpPr>
        <p:spPr>
          <a:xfrm>
            <a:off x="5565085" y="5537845"/>
            <a:ext cx="2982595" cy="13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7499861" y="5227219"/>
            <a:ext cx="1481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最后面片</a:t>
            </a:r>
          </a:p>
        </p:txBody>
      </p:sp>
      <p:cxnSp>
        <p:nvCxnSpPr>
          <p:cNvPr id="59" name="肘形连接符 58"/>
          <p:cNvCxnSpPr>
            <a:stCxn id="12" idx="1"/>
            <a:endCxn id="6" idx="1"/>
          </p:cNvCxnSpPr>
          <p:nvPr/>
        </p:nvCxnSpPr>
        <p:spPr>
          <a:xfrm rot="10800000" flipH="1">
            <a:off x="3686589" y="1976449"/>
            <a:ext cx="1985342" cy="3561397"/>
          </a:xfrm>
          <a:prstGeom prst="bentConnector3">
            <a:avLst>
              <a:gd name="adj1" fmla="val -115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098400" y="3388075"/>
            <a:ext cx="1481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非最后面片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7F0C778-8F09-4680-B2C1-6D958948EF6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448433" y="4353666"/>
            <a:ext cx="0" cy="1198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0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16835" y="596348"/>
            <a:ext cx="1620078" cy="5963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resFaces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087757" y="596348"/>
            <a:ext cx="1620078" cy="5963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初始化结果数组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resultPoints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658679" y="260902"/>
            <a:ext cx="2256182" cy="12672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任意选取符合高度且未被搜索的面片作为初始面片并记录索引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IndexFirst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26427" y="2199864"/>
            <a:ext cx="152068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遍历面片三边求交点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5983357" y="4008475"/>
            <a:ext cx="160682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顶点存入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resultPoints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087757" y="2199863"/>
            <a:ext cx="1606826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交点存入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resultPoints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stCxn id="4" idx="3"/>
            <a:endCxn id="6" idx="1"/>
          </p:cNvCxnSpPr>
          <p:nvPr/>
        </p:nvCxnSpPr>
        <p:spPr>
          <a:xfrm>
            <a:off x="2136913" y="894522"/>
            <a:ext cx="950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6" idx="3"/>
            <a:endCxn id="7" idx="1"/>
          </p:cNvCxnSpPr>
          <p:nvPr/>
        </p:nvCxnSpPr>
        <p:spPr>
          <a:xfrm>
            <a:off x="4707835" y="894522"/>
            <a:ext cx="950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2"/>
            <a:endCxn id="9" idx="0"/>
          </p:cNvCxnSpPr>
          <p:nvPr/>
        </p:nvCxnSpPr>
        <p:spPr>
          <a:xfrm>
            <a:off x="6786770" y="1528141"/>
            <a:ext cx="0" cy="67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2"/>
            <a:endCxn id="11" idx="0"/>
          </p:cNvCxnSpPr>
          <p:nvPr/>
        </p:nvCxnSpPr>
        <p:spPr>
          <a:xfrm>
            <a:off x="6786770" y="2945299"/>
            <a:ext cx="0" cy="106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784574" y="3323022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交点为边的一个顶点</a:t>
            </a:r>
          </a:p>
        </p:txBody>
      </p:sp>
      <p:cxnSp>
        <p:nvCxnSpPr>
          <p:cNvPr id="28" name="直接箭头连接符 27"/>
          <p:cNvCxnSpPr>
            <a:stCxn id="9" idx="1"/>
            <a:endCxn id="12" idx="3"/>
          </p:cNvCxnSpPr>
          <p:nvPr/>
        </p:nvCxnSpPr>
        <p:spPr>
          <a:xfrm flipH="1" flipV="1">
            <a:off x="4694583" y="2572581"/>
            <a:ext cx="13318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707835" y="2203248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交点在边内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449786" y="318452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当前面打上已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被搜索标记</a:t>
            </a:r>
          </a:p>
        </p:txBody>
      </p:sp>
      <p:cxnSp>
        <p:nvCxnSpPr>
          <p:cNvPr id="33" name="直接箭头连接符 32"/>
          <p:cNvCxnSpPr>
            <a:stCxn id="12" idx="2"/>
            <a:endCxn id="10" idx="0"/>
          </p:cNvCxnSpPr>
          <p:nvPr/>
        </p:nvCxnSpPr>
        <p:spPr>
          <a:xfrm>
            <a:off x="3891170" y="2945298"/>
            <a:ext cx="6626" cy="1063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1" idx="1"/>
            <a:endCxn id="10" idx="3"/>
          </p:cNvCxnSpPr>
          <p:nvPr/>
        </p:nvCxnSpPr>
        <p:spPr>
          <a:xfrm flipH="1">
            <a:off x="4765813" y="4381193"/>
            <a:ext cx="1217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4863242" y="4061338"/>
            <a:ext cx="1101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当前面打上已被搜索标记</a:t>
            </a:r>
          </a:p>
        </p:txBody>
      </p:sp>
      <p:cxnSp>
        <p:nvCxnSpPr>
          <p:cNvPr id="41" name="直接箭头连接符 40"/>
          <p:cNvCxnSpPr>
            <a:cxnSpLocks/>
          </p:cNvCxnSpPr>
          <p:nvPr/>
        </p:nvCxnSpPr>
        <p:spPr>
          <a:xfrm flipV="1">
            <a:off x="4732362" y="2886350"/>
            <a:ext cx="1314301" cy="1377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3029778" y="4008475"/>
            <a:ext cx="1736035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寻找交点边的非当前临接面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9761882" y="521803"/>
            <a:ext cx="1736035" cy="745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结束分层切片</a:t>
            </a:r>
          </a:p>
        </p:txBody>
      </p:sp>
      <p:cxnSp>
        <p:nvCxnSpPr>
          <p:cNvPr id="49" name="肘形连接符 48"/>
          <p:cNvCxnSpPr>
            <a:cxnSpLocks/>
          </p:cNvCxnSpPr>
          <p:nvPr/>
        </p:nvCxnSpPr>
        <p:spPr>
          <a:xfrm rot="5400000" flipH="1" flipV="1">
            <a:off x="3982276" y="810042"/>
            <a:ext cx="3848106" cy="4017065"/>
          </a:xfrm>
          <a:prstGeom prst="bentConnector4">
            <a:avLst>
              <a:gd name="adj1" fmla="val -7100"/>
              <a:gd name="adj2" fmla="val 105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4550903" y="5090560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临接面索引等于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IndexFirst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箭头连接符 60"/>
          <p:cNvCxnSpPr>
            <a:stCxn id="7" idx="3"/>
            <a:endCxn id="47" idx="1"/>
          </p:cNvCxnSpPr>
          <p:nvPr/>
        </p:nvCxnSpPr>
        <p:spPr>
          <a:xfrm flipV="1">
            <a:off x="7914861" y="894521"/>
            <a:ext cx="18470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5960041" y="167901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有符合条件面片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938125" y="52518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无符合条件面片</a:t>
            </a:r>
          </a:p>
        </p:txBody>
      </p:sp>
    </p:spTree>
    <p:extLst>
      <p:ext uri="{BB962C8B-B14F-4D97-AF65-F5344CB8AC3E}">
        <p14:creationId xmlns:p14="http://schemas.microsoft.com/office/powerpoint/2010/main" val="4176560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29001" y="347869"/>
            <a:ext cx="2157574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输入分层切片参数</a:t>
            </a:r>
          </a:p>
        </p:txBody>
      </p:sp>
      <p:sp>
        <p:nvSpPr>
          <p:cNvPr id="6" name="矩形 5"/>
          <p:cNvSpPr/>
          <p:nvPr/>
        </p:nvSpPr>
        <p:spPr>
          <a:xfrm>
            <a:off x="7100874" y="1420956"/>
            <a:ext cx="2782959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绘制切片分层中的示意背景矩形</a:t>
            </a:r>
          </a:p>
        </p:txBody>
      </p:sp>
      <p:sp>
        <p:nvSpPr>
          <p:cNvPr id="8" name="矩形 7"/>
          <p:cNvSpPr/>
          <p:nvPr/>
        </p:nvSpPr>
        <p:spPr>
          <a:xfrm>
            <a:off x="2987319" y="2502917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将得到的轮廓数据点加入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Points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对象</a:t>
            </a:r>
          </a:p>
        </p:txBody>
      </p:sp>
      <p:sp>
        <p:nvSpPr>
          <p:cNvPr id="9" name="矩形 8"/>
          <p:cNvSpPr/>
          <p:nvPr/>
        </p:nvSpPr>
        <p:spPr>
          <a:xfrm>
            <a:off x="6971887" y="2502916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将轮廓点按顺序连接，得到线数据并加入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对象</a:t>
            </a:r>
          </a:p>
        </p:txBody>
      </p:sp>
      <p:sp>
        <p:nvSpPr>
          <p:cNvPr id="10" name="矩形 9"/>
          <p:cNvSpPr/>
          <p:nvPr/>
        </p:nvSpPr>
        <p:spPr>
          <a:xfrm>
            <a:off x="5019240" y="3674470"/>
            <a:ext cx="3040931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执行渲染</a:t>
            </a:r>
          </a:p>
        </p:txBody>
      </p:sp>
      <p:sp>
        <p:nvSpPr>
          <p:cNvPr id="11" name="矩形 10"/>
          <p:cNvSpPr/>
          <p:nvPr/>
        </p:nvSpPr>
        <p:spPr>
          <a:xfrm>
            <a:off x="7492838" y="347869"/>
            <a:ext cx="1999033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清除历史切片数据与渲染数据</a:t>
            </a:r>
          </a:p>
        </p:txBody>
      </p:sp>
      <p:cxnSp>
        <p:nvCxnSpPr>
          <p:cNvPr id="13" name="直接箭头连接符 12"/>
          <p:cNvCxnSpPr>
            <a:stCxn id="4" idx="3"/>
            <a:endCxn id="11" idx="1"/>
          </p:cNvCxnSpPr>
          <p:nvPr/>
        </p:nvCxnSpPr>
        <p:spPr>
          <a:xfrm>
            <a:off x="5586575" y="660952"/>
            <a:ext cx="19062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16" name="直接箭头连接符 15"/>
          <p:cNvCxnSpPr>
            <a:stCxn id="11" idx="2"/>
            <a:endCxn id="6" idx="0"/>
          </p:cNvCxnSpPr>
          <p:nvPr/>
        </p:nvCxnSpPr>
        <p:spPr>
          <a:xfrm flipH="1">
            <a:off x="8492354" y="974034"/>
            <a:ext cx="1" cy="446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22" name="矩形 21"/>
          <p:cNvSpPr/>
          <p:nvPr/>
        </p:nvSpPr>
        <p:spPr>
          <a:xfrm>
            <a:off x="3116304" y="1420955"/>
            <a:ext cx="2782959" cy="6261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根据相应算法计算出每层的轮廓数据</a:t>
            </a:r>
          </a:p>
        </p:txBody>
      </p:sp>
      <p:cxnSp>
        <p:nvCxnSpPr>
          <p:cNvPr id="23" name="直接箭头连接符 22"/>
          <p:cNvCxnSpPr>
            <a:stCxn id="6" idx="1"/>
            <a:endCxn id="22" idx="3"/>
          </p:cNvCxnSpPr>
          <p:nvPr/>
        </p:nvCxnSpPr>
        <p:spPr>
          <a:xfrm flipH="1" flipV="1">
            <a:off x="5899263" y="1734038"/>
            <a:ext cx="120161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26" name="直接箭头连接符 25"/>
          <p:cNvCxnSpPr>
            <a:stCxn id="22" idx="2"/>
            <a:endCxn id="8" idx="0"/>
          </p:cNvCxnSpPr>
          <p:nvPr/>
        </p:nvCxnSpPr>
        <p:spPr>
          <a:xfrm>
            <a:off x="4507784" y="2047120"/>
            <a:ext cx="1" cy="455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29" name="直接箭头连接符 28"/>
          <p:cNvCxnSpPr>
            <a:stCxn id="8" idx="3"/>
            <a:endCxn id="9" idx="1"/>
          </p:cNvCxnSpPr>
          <p:nvPr/>
        </p:nvCxnSpPr>
        <p:spPr>
          <a:xfrm flipV="1">
            <a:off x="6028250" y="2815999"/>
            <a:ext cx="9436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34" name="肘形连接符 33"/>
          <p:cNvCxnSpPr>
            <a:stCxn id="9" idx="2"/>
            <a:endCxn id="10" idx="3"/>
          </p:cNvCxnSpPr>
          <p:nvPr/>
        </p:nvCxnSpPr>
        <p:spPr>
          <a:xfrm rot="5400000">
            <a:off x="7847026" y="3342226"/>
            <a:ext cx="858472" cy="43218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88882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2494626" y="1944209"/>
            <a:ext cx="2862276" cy="1633491"/>
          </a:xfrm>
          <a:prstGeom prst="snip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旧轮廓数据：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1:[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3……],</a:t>
            </a:r>
          </a:p>
          <a:p>
            <a:pPr algn="just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2:[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3……]……]</a:t>
            </a:r>
          </a:p>
        </p:txBody>
      </p:sp>
      <p:sp>
        <p:nvSpPr>
          <p:cNvPr id="5" name="剪去单角的矩形 4"/>
          <p:cNvSpPr/>
          <p:nvPr/>
        </p:nvSpPr>
        <p:spPr>
          <a:xfrm>
            <a:off x="5846165" y="1944209"/>
            <a:ext cx="4271870" cy="1633491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新轮廓数据：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1:{xMin,xMax,yMin,yMax,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轮廓边数据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:{xMin,xMax,yMin,yMax,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轮廓边数据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just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……]</a:t>
            </a:r>
          </a:p>
        </p:txBody>
      </p:sp>
    </p:spTree>
    <p:extLst>
      <p:ext uri="{BB962C8B-B14F-4D97-AF65-F5344CB8AC3E}">
        <p14:creationId xmlns:p14="http://schemas.microsoft.com/office/powerpoint/2010/main" val="3616750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93583" y="981756"/>
            <a:ext cx="2345635" cy="11300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重建轮廓存储结构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93587" y="2235523"/>
            <a:ext cx="2773018" cy="11300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遍历新轮廓数据，计算得到内外轮廓判别矩阵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distinguishMatrix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3583" y="3506597"/>
            <a:ext cx="2773018" cy="11300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遍历判别矩阵对轮廓数据进行合并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932035" y="1091953"/>
            <a:ext cx="8498862" cy="890604"/>
            <a:chOff x="2932039" y="685796"/>
            <a:chExt cx="8498862" cy="924342"/>
          </a:xfrm>
        </p:grpSpPr>
        <p:sp>
          <p:nvSpPr>
            <p:cNvPr id="7" name="矩形 6"/>
            <p:cNvSpPr/>
            <p:nvPr/>
          </p:nvSpPr>
          <p:spPr>
            <a:xfrm>
              <a:off x="2932039" y="695738"/>
              <a:ext cx="91440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输入原始轮廓数据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4342648" y="695737"/>
              <a:ext cx="91440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遍历每个轮廓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5833161" y="695737"/>
              <a:ext cx="1097447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遍历轮廓中的点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7373556" y="685796"/>
              <a:ext cx="2448339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记录轮廓范围的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xMin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xMax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yMin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yMax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，同时记录轮廓边数据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10238207" y="695737"/>
              <a:ext cx="1192694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得到新的轮廓结构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3536256" y="2355298"/>
            <a:ext cx="114548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双层循环遍历新轮廓数据</a:t>
            </a:r>
          </a:p>
        </p:txBody>
      </p:sp>
      <p:sp>
        <p:nvSpPr>
          <p:cNvPr id="14" name="矩形 13"/>
          <p:cNvSpPr/>
          <p:nvPr/>
        </p:nvSpPr>
        <p:spPr>
          <a:xfrm>
            <a:off x="5182720" y="2355298"/>
            <a:ext cx="260156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计算每个轮廓被包含得次数同时记录被包含轮廓的索引值和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xMin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</a:t>
            </a:r>
          </a:p>
        </p:txBody>
      </p:sp>
      <p:sp>
        <p:nvSpPr>
          <p:cNvPr id="15" name="矩形 14"/>
          <p:cNvSpPr/>
          <p:nvPr/>
        </p:nvSpPr>
        <p:spPr>
          <a:xfrm>
            <a:off x="8303019" y="2355298"/>
            <a:ext cx="260156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将数据存入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distinguishMatrix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矩阵中</a:t>
            </a:r>
          </a:p>
        </p:txBody>
      </p:sp>
      <p:sp>
        <p:nvSpPr>
          <p:cNvPr id="16" name="矩形 15"/>
          <p:cNvSpPr/>
          <p:nvPr/>
        </p:nvSpPr>
        <p:spPr>
          <a:xfrm>
            <a:off x="3536256" y="3626371"/>
            <a:ext cx="114548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遍历判别矩阵</a:t>
            </a:r>
          </a:p>
        </p:txBody>
      </p:sp>
      <p:sp>
        <p:nvSpPr>
          <p:cNvPr id="17" name="矩形 16"/>
          <p:cNvSpPr/>
          <p:nvPr/>
        </p:nvSpPr>
        <p:spPr>
          <a:xfrm>
            <a:off x="5104928" y="3626371"/>
            <a:ext cx="181679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计算每个轮廓在判别矩阵中对应存储数组的长度</a:t>
            </a:r>
          </a:p>
        </p:txBody>
      </p:sp>
      <p:sp>
        <p:nvSpPr>
          <p:cNvPr id="18" name="矩形 17"/>
          <p:cNvSpPr/>
          <p:nvPr/>
        </p:nvSpPr>
        <p:spPr>
          <a:xfrm>
            <a:off x="7451446" y="3626371"/>
            <a:ext cx="2033606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将内部轮廓数据合并到外部轮廓数据中</a:t>
            </a:r>
          </a:p>
        </p:txBody>
      </p:sp>
      <p:sp>
        <p:nvSpPr>
          <p:cNvPr id="20" name="矩形 19"/>
          <p:cNvSpPr/>
          <p:nvPr/>
        </p:nvSpPr>
        <p:spPr>
          <a:xfrm>
            <a:off x="5312099" y="5041016"/>
            <a:ext cx="1402456" cy="5937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跳过该轮廓</a:t>
            </a:r>
          </a:p>
        </p:txBody>
      </p:sp>
      <p:sp>
        <p:nvSpPr>
          <p:cNvPr id="21" name="矩形 20"/>
          <p:cNvSpPr/>
          <p:nvPr/>
        </p:nvSpPr>
        <p:spPr>
          <a:xfrm>
            <a:off x="9862672" y="3634318"/>
            <a:ext cx="1816799" cy="881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得到合并后的轮廓数据</a:t>
            </a:r>
          </a:p>
        </p:txBody>
      </p:sp>
      <p:cxnSp>
        <p:nvCxnSpPr>
          <p:cNvPr id="23" name="直接箭头连接符 22"/>
          <p:cNvCxnSpPr>
            <a:stCxn id="7" idx="3"/>
            <a:endCxn id="8" idx="1"/>
          </p:cNvCxnSpPr>
          <p:nvPr/>
        </p:nvCxnSpPr>
        <p:spPr>
          <a:xfrm flipV="1">
            <a:off x="3846435" y="1542044"/>
            <a:ext cx="4962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8" idx="3"/>
            <a:endCxn id="9" idx="1"/>
          </p:cNvCxnSpPr>
          <p:nvPr/>
        </p:nvCxnSpPr>
        <p:spPr>
          <a:xfrm>
            <a:off x="5257044" y="1542044"/>
            <a:ext cx="576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9" idx="3"/>
            <a:endCxn id="10" idx="1"/>
          </p:cNvCxnSpPr>
          <p:nvPr/>
        </p:nvCxnSpPr>
        <p:spPr>
          <a:xfrm flipV="1">
            <a:off x="6930604" y="1532466"/>
            <a:ext cx="442948" cy="9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0" idx="3"/>
            <a:endCxn id="11" idx="1"/>
          </p:cNvCxnSpPr>
          <p:nvPr/>
        </p:nvCxnSpPr>
        <p:spPr>
          <a:xfrm>
            <a:off x="9821891" y="1532466"/>
            <a:ext cx="416312" cy="9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3" idx="3"/>
            <a:endCxn id="14" idx="1"/>
          </p:cNvCxnSpPr>
          <p:nvPr/>
        </p:nvCxnSpPr>
        <p:spPr>
          <a:xfrm>
            <a:off x="4681745" y="2795811"/>
            <a:ext cx="500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4" idx="3"/>
            <a:endCxn id="15" idx="1"/>
          </p:cNvCxnSpPr>
          <p:nvPr/>
        </p:nvCxnSpPr>
        <p:spPr>
          <a:xfrm>
            <a:off x="7784289" y="2795811"/>
            <a:ext cx="518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箭头 41"/>
          <p:cNvSpPr/>
          <p:nvPr/>
        </p:nvSpPr>
        <p:spPr>
          <a:xfrm>
            <a:off x="2462701" y="1300730"/>
            <a:ext cx="443662" cy="46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右箭头 42"/>
          <p:cNvSpPr/>
          <p:nvPr/>
        </p:nvSpPr>
        <p:spPr>
          <a:xfrm>
            <a:off x="2906366" y="2554496"/>
            <a:ext cx="588673" cy="46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2906366" y="3825569"/>
            <a:ext cx="588673" cy="46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>
            <a:stCxn id="16" idx="3"/>
            <a:endCxn id="17" idx="1"/>
          </p:cNvCxnSpPr>
          <p:nvPr/>
        </p:nvCxnSpPr>
        <p:spPr>
          <a:xfrm>
            <a:off x="4681745" y="4066884"/>
            <a:ext cx="4231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17" idx="2"/>
            <a:endCxn id="20" idx="0"/>
          </p:cNvCxnSpPr>
          <p:nvPr/>
        </p:nvCxnSpPr>
        <p:spPr>
          <a:xfrm flipH="1">
            <a:off x="6013327" y="4507396"/>
            <a:ext cx="1" cy="533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4857297" y="460432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长度为偶数</a:t>
            </a:r>
          </a:p>
        </p:txBody>
      </p:sp>
      <p:cxnSp>
        <p:nvCxnSpPr>
          <p:cNvPr id="53" name="直接箭头连接符 52"/>
          <p:cNvCxnSpPr>
            <a:cxnSpLocks/>
            <a:stCxn id="17" idx="3"/>
            <a:endCxn id="18" idx="1"/>
          </p:cNvCxnSpPr>
          <p:nvPr/>
        </p:nvCxnSpPr>
        <p:spPr>
          <a:xfrm>
            <a:off x="6921727" y="4066884"/>
            <a:ext cx="5297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cxnSpLocks/>
            <a:stCxn id="18" idx="3"/>
            <a:endCxn id="21" idx="1"/>
          </p:cNvCxnSpPr>
          <p:nvPr/>
        </p:nvCxnSpPr>
        <p:spPr>
          <a:xfrm>
            <a:off x="9485052" y="4066884"/>
            <a:ext cx="377620" cy="7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6967747" y="4067736"/>
            <a:ext cx="430887" cy="11300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长度为奇数</a:t>
            </a:r>
          </a:p>
        </p:txBody>
      </p:sp>
    </p:spTree>
    <p:extLst>
      <p:ext uri="{BB962C8B-B14F-4D97-AF65-F5344CB8AC3E}">
        <p14:creationId xmlns:p14="http://schemas.microsoft.com/office/powerpoint/2010/main" val="490179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387796" y="294318"/>
            <a:ext cx="2117558" cy="62522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遍历轮廓数据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6693441" y="314862"/>
            <a:ext cx="1715428" cy="5809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结束轨迹填充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387796" y="1316616"/>
            <a:ext cx="2117558" cy="93075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扫描线初始高度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，轮廓密度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，扫描线截止高度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EH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594739" y="2744235"/>
            <a:ext cx="1703672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当前高度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与轮廓求交点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594739" y="4156228"/>
            <a:ext cx="1703672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将交点存入交点数组中</a:t>
            </a:r>
          </a:p>
        </p:txBody>
      </p:sp>
      <p:cxnSp>
        <p:nvCxnSpPr>
          <p:cNvPr id="10" name="直接箭头连接符 9"/>
          <p:cNvCxnSpPr>
            <a:stCxn id="7" idx="2"/>
            <a:endCxn id="8" idx="0"/>
          </p:cNvCxnSpPr>
          <p:nvPr/>
        </p:nvCxnSpPr>
        <p:spPr>
          <a:xfrm>
            <a:off x="3446575" y="3395543"/>
            <a:ext cx="0" cy="760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146217" y="3590860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交点在轮廓边之间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404738" y="2744235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在交点数组中存入两个相同交点</a:t>
            </a:r>
          </a:p>
        </p:txBody>
      </p:sp>
      <p:cxnSp>
        <p:nvCxnSpPr>
          <p:cNvPr id="16" name="直接箭头连接符 15"/>
          <p:cNvCxnSpPr>
            <a:stCxn id="7" idx="3"/>
            <a:endCxn id="14" idx="1"/>
          </p:cNvCxnSpPr>
          <p:nvPr/>
        </p:nvCxnSpPr>
        <p:spPr>
          <a:xfrm>
            <a:off x="4298411" y="3069889"/>
            <a:ext cx="2106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335912" y="2715923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交点在两边最低处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404738" y="4156228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跳过该点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329017" y="3538439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交点在两边最高处</a:t>
            </a:r>
          </a:p>
        </p:txBody>
      </p:sp>
      <p:cxnSp>
        <p:nvCxnSpPr>
          <p:cNvPr id="25" name="直接箭头连接符 24"/>
          <p:cNvCxnSpPr>
            <a:endCxn id="22" idx="1"/>
          </p:cNvCxnSpPr>
          <p:nvPr/>
        </p:nvCxnSpPr>
        <p:spPr>
          <a:xfrm>
            <a:off x="4253296" y="3148911"/>
            <a:ext cx="2151442" cy="1332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4" idx="2"/>
            <a:endCxn id="6" idx="0"/>
          </p:cNvCxnSpPr>
          <p:nvPr/>
        </p:nvCxnSpPr>
        <p:spPr>
          <a:xfrm>
            <a:off x="3446575" y="919540"/>
            <a:ext cx="0" cy="397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6" idx="2"/>
            <a:endCxn id="7" idx="0"/>
          </p:cNvCxnSpPr>
          <p:nvPr/>
        </p:nvCxnSpPr>
        <p:spPr>
          <a:xfrm>
            <a:off x="3446575" y="2247373"/>
            <a:ext cx="0" cy="49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2165691" y="5171086"/>
            <a:ext cx="2561769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按照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A-B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C-D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E-F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格式连接交点数组生成当前轮廓填充轨迹</a:t>
            </a:r>
          </a:p>
        </p:txBody>
      </p:sp>
      <p:cxnSp>
        <p:nvCxnSpPr>
          <p:cNvPr id="47" name="肘形连接符 46"/>
          <p:cNvCxnSpPr>
            <a:stCxn id="33" idx="2"/>
            <a:endCxn id="4" idx="1"/>
          </p:cNvCxnSpPr>
          <p:nvPr/>
        </p:nvCxnSpPr>
        <p:spPr>
          <a:xfrm rot="5400000" flipH="1">
            <a:off x="177907" y="2816818"/>
            <a:ext cx="5478557" cy="1058780"/>
          </a:xfrm>
          <a:prstGeom prst="bentConnector4">
            <a:avLst>
              <a:gd name="adj1" fmla="val -4173"/>
              <a:gd name="adj2" fmla="val 1425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" idx="3"/>
            <a:endCxn id="5" idx="1"/>
          </p:cNvCxnSpPr>
          <p:nvPr/>
        </p:nvCxnSpPr>
        <p:spPr>
          <a:xfrm flipV="1">
            <a:off x="4505354" y="605346"/>
            <a:ext cx="2188087" cy="1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4699151" y="23601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遍历完轮廓数组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2769832" y="2339149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H&gt;EH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箭头连接符 60"/>
          <p:cNvCxnSpPr>
            <a:stCxn id="8" idx="3"/>
            <a:endCxn id="69" idx="0"/>
          </p:cNvCxnSpPr>
          <p:nvPr/>
        </p:nvCxnSpPr>
        <p:spPr>
          <a:xfrm>
            <a:off x="4298411" y="4481882"/>
            <a:ext cx="3076875" cy="820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圆角矩形 68"/>
          <p:cNvSpPr/>
          <p:nvPr/>
        </p:nvSpPr>
        <p:spPr>
          <a:xfrm>
            <a:off x="6404738" y="5302632"/>
            <a:ext cx="1941095" cy="651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H=H+D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2" name="直接箭头连接符 71"/>
          <p:cNvCxnSpPr>
            <a:stCxn id="22" idx="2"/>
            <a:endCxn id="69" idx="0"/>
          </p:cNvCxnSpPr>
          <p:nvPr/>
        </p:nvCxnSpPr>
        <p:spPr>
          <a:xfrm>
            <a:off x="7375286" y="4807536"/>
            <a:ext cx="0" cy="495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14" idx="3"/>
            <a:endCxn id="69" idx="0"/>
          </p:cNvCxnSpPr>
          <p:nvPr/>
        </p:nvCxnSpPr>
        <p:spPr>
          <a:xfrm flipH="1">
            <a:off x="7375286" y="3069889"/>
            <a:ext cx="970547" cy="2232743"/>
          </a:xfrm>
          <a:prstGeom prst="bentConnector4">
            <a:avLst>
              <a:gd name="adj1" fmla="val -23554"/>
              <a:gd name="adj2" fmla="val 843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3385340" y="97363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未遍历完轮廓数组</a:t>
            </a:r>
          </a:p>
        </p:txBody>
      </p:sp>
      <p:cxnSp>
        <p:nvCxnSpPr>
          <p:cNvPr id="99" name="肘形连接符 98"/>
          <p:cNvCxnSpPr>
            <a:stCxn id="69" idx="3"/>
            <a:endCxn id="6" idx="3"/>
          </p:cNvCxnSpPr>
          <p:nvPr/>
        </p:nvCxnSpPr>
        <p:spPr>
          <a:xfrm flipH="1" flipV="1">
            <a:off x="4505354" y="1781995"/>
            <a:ext cx="3840479" cy="3846291"/>
          </a:xfrm>
          <a:prstGeom prst="bentConnector3">
            <a:avLst>
              <a:gd name="adj1" fmla="val -112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肘形连接符 102"/>
          <p:cNvCxnSpPr>
            <a:stCxn id="6" idx="1"/>
            <a:endCxn id="33" idx="1"/>
          </p:cNvCxnSpPr>
          <p:nvPr/>
        </p:nvCxnSpPr>
        <p:spPr>
          <a:xfrm rot="10800000" flipV="1">
            <a:off x="2165692" y="1781994"/>
            <a:ext cx="222105" cy="3846291"/>
          </a:xfrm>
          <a:prstGeom prst="bentConnector3">
            <a:avLst>
              <a:gd name="adj1" fmla="val 2029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1569623" y="2508426"/>
            <a:ext cx="430887" cy="24743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H&lt;EH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，当前轮廓扫描结束</a:t>
            </a:r>
          </a:p>
        </p:txBody>
      </p:sp>
    </p:spTree>
    <p:extLst>
      <p:ext uri="{BB962C8B-B14F-4D97-AF65-F5344CB8AC3E}">
        <p14:creationId xmlns:p14="http://schemas.microsoft.com/office/powerpoint/2010/main" val="947344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00" y="1435849"/>
            <a:ext cx="4976291" cy="38179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1" y="1435849"/>
            <a:ext cx="4938188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00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39" y="1549400"/>
            <a:ext cx="6330774" cy="34291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813" y="1549399"/>
            <a:ext cx="3468736" cy="34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42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29" y="1749650"/>
            <a:ext cx="6561783" cy="26340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12" y="1749650"/>
            <a:ext cx="2871976" cy="26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51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781" y="2581230"/>
            <a:ext cx="2267220" cy="13167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508" y="2581231"/>
            <a:ext cx="1612983" cy="16955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491" y="2581230"/>
            <a:ext cx="1744168" cy="171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53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2227696" y="963698"/>
            <a:ext cx="1366787" cy="1453415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STL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</a:p>
        </p:txBody>
      </p:sp>
      <p:sp>
        <p:nvSpPr>
          <p:cNvPr id="5" name="立方体 4"/>
          <p:cNvSpPr/>
          <p:nvPr/>
        </p:nvSpPr>
        <p:spPr>
          <a:xfrm>
            <a:off x="2156059" y="3638350"/>
            <a:ext cx="1232034" cy="128978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4976260" y="4206240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4976259" y="4052236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4976258" y="3840481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4976257" y="3628726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4976256" y="3421781"/>
            <a:ext cx="1482291" cy="952901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4976260" y="1602607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4976259" y="1448603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4976258" y="1236848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菱形 16"/>
          <p:cNvSpPr/>
          <p:nvPr/>
        </p:nvSpPr>
        <p:spPr>
          <a:xfrm>
            <a:off x="4976257" y="1025093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4976256" y="818148"/>
            <a:ext cx="1482291" cy="952901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流程图: 过程 18"/>
          <p:cNvSpPr/>
          <p:nvPr/>
        </p:nvSpPr>
        <p:spPr>
          <a:xfrm>
            <a:off x="7623206" y="842211"/>
            <a:ext cx="1742173" cy="1742173"/>
          </a:xfrm>
          <a:prstGeom prst="flowChartProcess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7623202" y="106412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7623202" y="95036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7623201" y="118243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7623200" y="129968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7623200" y="1414115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7623200" y="1532295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7623199" y="1642714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623198" y="1754340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7623197" y="1878268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7623197" y="1993639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7623197" y="2109947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7623197" y="222738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623196" y="2338546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7623195" y="2463671"/>
            <a:ext cx="1742177" cy="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4" idx="1"/>
            <a:endCxn id="5" idx="0"/>
          </p:cNvCxnSpPr>
          <p:nvPr/>
        </p:nvCxnSpPr>
        <p:spPr>
          <a:xfrm>
            <a:off x="2911090" y="2417113"/>
            <a:ext cx="14990" cy="1221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5" idx="5"/>
            <a:endCxn id="11" idx="1"/>
          </p:cNvCxnSpPr>
          <p:nvPr/>
        </p:nvCxnSpPr>
        <p:spPr>
          <a:xfrm>
            <a:off x="3388093" y="4129238"/>
            <a:ext cx="1588165" cy="18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3" idx="0"/>
            <a:endCxn id="14" idx="2"/>
          </p:cNvCxnSpPr>
          <p:nvPr/>
        </p:nvCxnSpPr>
        <p:spPr>
          <a:xfrm flipV="1">
            <a:off x="5717402" y="2555508"/>
            <a:ext cx="4" cy="866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16" idx="3"/>
            <a:endCxn id="19" idx="1"/>
          </p:cNvCxnSpPr>
          <p:nvPr/>
        </p:nvCxnSpPr>
        <p:spPr>
          <a:xfrm flipV="1">
            <a:off x="6458549" y="1713298"/>
            <a:ext cx="1164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剪去单角的矩形 47"/>
          <p:cNvSpPr/>
          <p:nvPr/>
        </p:nvSpPr>
        <p:spPr>
          <a:xfrm>
            <a:off x="7671335" y="3330341"/>
            <a:ext cx="1655537" cy="1828800"/>
          </a:xfrm>
          <a:prstGeom prst="snip1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GCode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9" name="直接箭头连接符 48"/>
          <p:cNvCxnSpPr>
            <a:stCxn id="19" idx="2"/>
            <a:endCxn id="48" idx="3"/>
          </p:cNvCxnSpPr>
          <p:nvPr/>
        </p:nvCxnSpPr>
        <p:spPr>
          <a:xfrm>
            <a:off x="8494293" y="2584384"/>
            <a:ext cx="4811" cy="745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1935112" y="281936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导入模型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3594483" y="43133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模型切片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711998" y="285762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生成轮廓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6458547" y="17278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轨迹规划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7341403" y="278414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代码生成</a:t>
            </a:r>
          </a:p>
        </p:txBody>
      </p:sp>
    </p:spTree>
    <p:extLst>
      <p:ext uri="{BB962C8B-B14F-4D97-AF65-F5344CB8AC3E}">
        <p14:creationId xmlns:p14="http://schemas.microsoft.com/office/powerpoint/2010/main" val="65453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262" y="3267066"/>
            <a:ext cx="514376" cy="3238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38" y="3267066"/>
            <a:ext cx="501676" cy="3238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314" y="3267066"/>
            <a:ext cx="482856" cy="3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64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630017" y="4313583"/>
            <a:ext cx="8081874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65922" y="412891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投影面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2097157" y="3170583"/>
            <a:ext cx="815008" cy="556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299791" y="3448878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206487" y="2246243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2358887" y="2339009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511287" y="2421836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2663687" y="2551043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2816087" y="2663687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097157" y="3170583"/>
            <a:ext cx="0" cy="11695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912165" y="3727174"/>
            <a:ext cx="0" cy="5864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097157" y="4317117"/>
            <a:ext cx="81500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3309509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3514918" y="2523104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3718118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393092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4541299" y="2526305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414428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4347486" y="2522440"/>
            <a:ext cx="0" cy="92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3309509" y="3446780"/>
            <a:ext cx="0" cy="86017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4551680" y="3453406"/>
            <a:ext cx="10381" cy="8747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663687" y="19103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正射投影</a:t>
            </a:r>
          </a:p>
        </p:txBody>
      </p:sp>
      <p:cxnSp>
        <p:nvCxnSpPr>
          <p:cNvPr id="46" name="直接连接符 45"/>
          <p:cNvCxnSpPr/>
          <p:nvPr/>
        </p:nvCxnSpPr>
        <p:spPr>
          <a:xfrm>
            <a:off x="3309509" y="4321755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5595951" y="3446780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7888725" y="4020378"/>
            <a:ext cx="1262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875351" y="2421836"/>
            <a:ext cx="31820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5071055" y="2421836"/>
            <a:ext cx="1146314" cy="1885121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227086" y="2421836"/>
            <a:ext cx="1204677" cy="1899919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055032" y="4313289"/>
            <a:ext cx="23809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4840576" y="222746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观察位置</a:t>
            </a:r>
          </a:p>
        </p:txBody>
      </p:sp>
      <p:cxnSp>
        <p:nvCxnSpPr>
          <p:cNvPr id="74" name="直接连接符 73"/>
          <p:cNvCxnSpPr/>
          <p:nvPr/>
        </p:nvCxnSpPr>
        <p:spPr>
          <a:xfrm flipH="1">
            <a:off x="7773505" y="2421836"/>
            <a:ext cx="656756" cy="1883576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8430261" y="2412135"/>
            <a:ext cx="835954" cy="1893277"/>
          </a:xfrm>
          <a:prstGeom prst="line">
            <a:avLst/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7773505" y="4305412"/>
            <a:ext cx="14927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7169864" y="190998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透射投影</a:t>
            </a:r>
          </a:p>
        </p:txBody>
      </p:sp>
    </p:spTree>
    <p:extLst>
      <p:ext uri="{BB962C8B-B14F-4D97-AF65-F5344CB8AC3E}">
        <p14:creationId xmlns:p14="http://schemas.microsoft.com/office/powerpoint/2010/main" val="1405201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296458"/>
            <a:ext cx="6070913" cy="32884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013" y="1296458"/>
            <a:ext cx="3346622" cy="328841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90554" y="136313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导出的模型在</a:t>
            </a:r>
            <a:r>
              <a:rPr lang="en-US" altLang="zh-CN" dirty="0"/>
              <a:t>Print3D</a:t>
            </a:r>
            <a:r>
              <a:rPr lang="zh-CN" altLang="en-US" dirty="0"/>
              <a:t>中效果</a:t>
            </a:r>
          </a:p>
        </p:txBody>
      </p:sp>
    </p:spTree>
    <p:extLst>
      <p:ext uri="{BB962C8B-B14F-4D97-AF65-F5344CB8AC3E}">
        <p14:creationId xmlns:p14="http://schemas.microsoft.com/office/powerpoint/2010/main" val="1728353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109923-07B8-4BCC-AD20-25CB3D18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41" y="489193"/>
            <a:ext cx="5291666" cy="24870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FEE7374-9DB9-4BC2-8C4E-ADAF1C16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40" y="2976275"/>
            <a:ext cx="5291667" cy="247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7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50674" y="248477"/>
            <a:ext cx="9690652" cy="6351105"/>
            <a:chOff x="1222513" y="248477"/>
            <a:chExt cx="9690652" cy="6351105"/>
          </a:xfrm>
        </p:grpSpPr>
        <p:sp>
          <p:nvSpPr>
            <p:cNvPr id="4" name="流程图: 过程 3"/>
            <p:cNvSpPr/>
            <p:nvPr/>
          </p:nvSpPr>
          <p:spPr>
            <a:xfrm>
              <a:off x="1222513" y="248477"/>
              <a:ext cx="9690652" cy="6351105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222513" y="775252"/>
              <a:ext cx="96906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222513" y="1295400"/>
              <a:ext cx="96906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5567650" y="327991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JWT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认证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50172" y="8506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前端</a:t>
            </a:r>
          </a:p>
        </p:txBody>
      </p:sp>
      <p:cxnSp>
        <p:nvCxnSpPr>
          <p:cNvPr id="12" name="直接连接符 11"/>
          <p:cNvCxnSpPr>
            <a:endCxn id="4" idx="2"/>
          </p:cNvCxnSpPr>
          <p:nvPr/>
        </p:nvCxnSpPr>
        <p:spPr>
          <a:xfrm>
            <a:off x="6096000" y="775252"/>
            <a:ext cx="0" cy="5824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195497" y="8506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后端</a:t>
            </a:r>
          </a:p>
        </p:txBody>
      </p:sp>
      <p:sp>
        <p:nvSpPr>
          <p:cNvPr id="17" name="矩形 16"/>
          <p:cNvSpPr/>
          <p:nvPr/>
        </p:nvSpPr>
        <p:spPr>
          <a:xfrm>
            <a:off x="3052142" y="1427922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登录</a:t>
            </a:r>
          </a:p>
        </p:txBody>
      </p:sp>
      <p:sp>
        <p:nvSpPr>
          <p:cNvPr id="18" name="矩形 17"/>
          <p:cNvSpPr/>
          <p:nvPr/>
        </p:nvSpPr>
        <p:spPr>
          <a:xfrm>
            <a:off x="6635195" y="1427922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验证通过</a:t>
            </a:r>
          </a:p>
        </p:txBody>
      </p:sp>
      <p:sp>
        <p:nvSpPr>
          <p:cNvPr id="19" name="矩形 18"/>
          <p:cNvSpPr/>
          <p:nvPr/>
        </p:nvSpPr>
        <p:spPr>
          <a:xfrm>
            <a:off x="6635195" y="2317474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052139" y="2317474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保存</a:t>
            </a:r>
          </a:p>
        </p:txBody>
      </p:sp>
      <p:sp>
        <p:nvSpPr>
          <p:cNvPr id="21" name="矩形 20"/>
          <p:cNvSpPr/>
          <p:nvPr/>
        </p:nvSpPr>
        <p:spPr>
          <a:xfrm>
            <a:off x="2935334" y="3207026"/>
            <a:ext cx="1476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权限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</a:t>
            </a:r>
          </a:p>
        </p:txBody>
      </p:sp>
      <p:sp>
        <p:nvSpPr>
          <p:cNvPr id="23" name="菱形 22"/>
          <p:cNvSpPr/>
          <p:nvPr/>
        </p:nvSpPr>
        <p:spPr>
          <a:xfrm>
            <a:off x="7155138" y="2724978"/>
            <a:ext cx="2727050" cy="13807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过滤器拦截验证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446390" y="4328493"/>
            <a:ext cx="1620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返回业务数据</a:t>
            </a:r>
          </a:p>
        </p:txBody>
      </p:sp>
      <p:sp>
        <p:nvSpPr>
          <p:cNvPr id="25" name="矩形 24"/>
          <p:cNvSpPr/>
          <p:nvPr/>
        </p:nvSpPr>
        <p:spPr>
          <a:xfrm>
            <a:off x="3052138" y="4328493"/>
            <a:ext cx="124239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展示数据</a:t>
            </a:r>
          </a:p>
        </p:txBody>
      </p:sp>
      <p:sp>
        <p:nvSpPr>
          <p:cNvPr id="26" name="矩形 25"/>
          <p:cNvSpPr/>
          <p:nvPr/>
        </p:nvSpPr>
        <p:spPr>
          <a:xfrm>
            <a:off x="6446390" y="5365473"/>
            <a:ext cx="1620000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返回错误信息</a:t>
            </a:r>
          </a:p>
        </p:txBody>
      </p:sp>
      <p:sp>
        <p:nvSpPr>
          <p:cNvPr id="27" name="矩形 26"/>
          <p:cNvSpPr/>
          <p:nvPr/>
        </p:nvSpPr>
        <p:spPr>
          <a:xfrm>
            <a:off x="2863333" y="5217286"/>
            <a:ext cx="1620000" cy="68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展示错误信息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并跳转登录页</a:t>
            </a:r>
          </a:p>
        </p:txBody>
      </p:sp>
      <p:cxnSp>
        <p:nvCxnSpPr>
          <p:cNvPr id="29" name="直接箭头连接符 28"/>
          <p:cNvCxnSpPr>
            <a:stCxn id="17" idx="3"/>
            <a:endCxn id="18" idx="1"/>
          </p:cNvCxnSpPr>
          <p:nvPr/>
        </p:nvCxnSpPr>
        <p:spPr>
          <a:xfrm>
            <a:off x="4294533" y="1621735"/>
            <a:ext cx="2340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885412" y="132076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账号、密码</a:t>
            </a:r>
          </a:p>
        </p:txBody>
      </p:sp>
      <p:cxnSp>
        <p:nvCxnSpPr>
          <p:cNvPr id="34" name="直接箭头连接符 33"/>
          <p:cNvCxnSpPr>
            <a:stCxn id="18" idx="2"/>
            <a:endCxn id="19" idx="0"/>
          </p:cNvCxnSpPr>
          <p:nvPr/>
        </p:nvCxnSpPr>
        <p:spPr>
          <a:xfrm>
            <a:off x="7256391" y="1815548"/>
            <a:ext cx="0" cy="50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9" idx="1"/>
            <a:endCxn id="20" idx="3"/>
          </p:cNvCxnSpPr>
          <p:nvPr/>
        </p:nvCxnSpPr>
        <p:spPr>
          <a:xfrm flipH="1">
            <a:off x="4294530" y="2511287"/>
            <a:ext cx="2340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0" idx="2"/>
            <a:endCxn id="21" idx="0"/>
          </p:cNvCxnSpPr>
          <p:nvPr/>
        </p:nvCxnSpPr>
        <p:spPr>
          <a:xfrm flipH="1">
            <a:off x="3673334" y="2705100"/>
            <a:ext cx="1" cy="50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1" idx="3"/>
            <a:endCxn id="23" idx="1"/>
          </p:cNvCxnSpPr>
          <p:nvPr/>
        </p:nvCxnSpPr>
        <p:spPr>
          <a:xfrm>
            <a:off x="4411334" y="3400839"/>
            <a:ext cx="2743804" cy="14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23" idx="2"/>
            <a:endCxn id="24" idx="3"/>
          </p:cNvCxnSpPr>
          <p:nvPr/>
        </p:nvCxnSpPr>
        <p:spPr>
          <a:xfrm rot="5400000">
            <a:off x="8084220" y="4087862"/>
            <a:ext cx="416615" cy="4522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8562165" y="414472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</a:p>
        </p:txBody>
      </p:sp>
      <p:cxnSp>
        <p:nvCxnSpPr>
          <p:cNvPr id="49" name="直接箭头连接符 48"/>
          <p:cNvCxnSpPr>
            <a:stCxn id="24" idx="1"/>
            <a:endCxn id="25" idx="3"/>
          </p:cNvCxnSpPr>
          <p:nvPr/>
        </p:nvCxnSpPr>
        <p:spPr>
          <a:xfrm flipH="1">
            <a:off x="4294529" y="4522306"/>
            <a:ext cx="2151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26" idx="1"/>
            <a:endCxn id="27" idx="3"/>
          </p:cNvCxnSpPr>
          <p:nvPr/>
        </p:nvCxnSpPr>
        <p:spPr>
          <a:xfrm flipH="1">
            <a:off x="4483333" y="5559286"/>
            <a:ext cx="1963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stCxn id="23" idx="3"/>
            <a:endCxn id="26" idx="3"/>
          </p:cNvCxnSpPr>
          <p:nvPr/>
        </p:nvCxnSpPr>
        <p:spPr>
          <a:xfrm flipH="1">
            <a:off x="8066390" y="3415335"/>
            <a:ext cx="1815798" cy="2143951"/>
          </a:xfrm>
          <a:prstGeom prst="bentConnector3">
            <a:avLst>
              <a:gd name="adj1" fmla="val -125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8681860" y="521728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未通过</a:t>
            </a:r>
          </a:p>
        </p:txBody>
      </p:sp>
    </p:spTree>
    <p:extLst>
      <p:ext uri="{BB962C8B-B14F-4D97-AF65-F5344CB8AC3E}">
        <p14:creationId xmlns:p14="http://schemas.microsoft.com/office/powerpoint/2010/main" val="576439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35" y="1043782"/>
            <a:ext cx="4127712" cy="39753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84" y="1269778"/>
            <a:ext cx="4095961" cy="32450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346" y="1652354"/>
            <a:ext cx="3365673" cy="28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17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96" y="81886"/>
            <a:ext cx="5303282" cy="66767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578" y="81885"/>
            <a:ext cx="5463765" cy="667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08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863" y="174662"/>
            <a:ext cx="5021109" cy="62460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47" y="174662"/>
            <a:ext cx="5250716" cy="62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4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34" y="1593377"/>
            <a:ext cx="4528174" cy="37114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08" y="1593377"/>
            <a:ext cx="4513367" cy="37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63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19" y="1097493"/>
            <a:ext cx="4292821" cy="35498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540" y="1097493"/>
            <a:ext cx="3092609" cy="357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2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073426" y="2454965"/>
            <a:ext cx="2176670" cy="12125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浏览器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377070" y="2454965"/>
            <a:ext cx="2663687" cy="13219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服务器</a:t>
            </a:r>
          </a:p>
        </p:txBody>
      </p:sp>
      <p:cxnSp>
        <p:nvCxnSpPr>
          <p:cNvPr id="8" name="曲线连接符 7"/>
          <p:cNvCxnSpPr>
            <a:stCxn id="4" idx="4"/>
            <a:endCxn id="6" idx="2"/>
          </p:cNvCxnSpPr>
          <p:nvPr/>
        </p:nvCxnSpPr>
        <p:spPr>
          <a:xfrm rot="16200000" flipH="1">
            <a:off x="4380672" y="1448627"/>
            <a:ext cx="109331" cy="4547153"/>
          </a:xfrm>
          <a:prstGeom prst="curvedConnector3">
            <a:avLst>
              <a:gd name="adj1" fmla="val 6999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617843" y="4532243"/>
            <a:ext cx="226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</a:t>
            </a:r>
            <a:r>
              <a:rPr lang="zh-CN" altLang="en-US" dirty="0"/>
              <a:t>请求</a:t>
            </a:r>
          </a:p>
        </p:txBody>
      </p:sp>
      <p:cxnSp>
        <p:nvCxnSpPr>
          <p:cNvPr id="13" name="曲线连接符 12"/>
          <p:cNvCxnSpPr>
            <a:stCxn id="6" idx="0"/>
            <a:endCxn id="4" idx="0"/>
          </p:cNvCxnSpPr>
          <p:nvPr/>
        </p:nvCxnSpPr>
        <p:spPr>
          <a:xfrm rot="16200000" flipV="1">
            <a:off x="4435338" y="181388"/>
            <a:ext cx="12700" cy="4547153"/>
          </a:xfrm>
          <a:prstGeom prst="curvedConnector3">
            <a:avLst>
              <a:gd name="adj1" fmla="val 68869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302276" y="1152935"/>
            <a:ext cx="226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HTML</a:t>
            </a:r>
            <a:r>
              <a:rPr lang="zh-CN" altLang="en-US" dirty="0"/>
              <a:t>、</a:t>
            </a:r>
            <a:r>
              <a:rPr lang="en-US" altLang="zh-CN" dirty="0"/>
              <a:t>CSS</a:t>
            </a:r>
            <a:r>
              <a:rPr lang="zh-CN" altLang="en-US" dirty="0"/>
              <a:t>、</a:t>
            </a:r>
            <a:r>
              <a:rPr lang="en-US" altLang="zh-CN" dirty="0"/>
              <a:t>JS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607287" y="1013791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接收请求</a:t>
            </a:r>
          </a:p>
        </p:txBody>
      </p:sp>
      <p:sp>
        <p:nvSpPr>
          <p:cNvPr id="19" name="矩形 18"/>
          <p:cNvSpPr/>
          <p:nvPr/>
        </p:nvSpPr>
        <p:spPr>
          <a:xfrm>
            <a:off x="8607287" y="2266121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处理请求</a:t>
            </a:r>
          </a:p>
        </p:txBody>
      </p:sp>
      <p:sp>
        <p:nvSpPr>
          <p:cNvPr id="20" name="矩形 19"/>
          <p:cNvSpPr/>
          <p:nvPr/>
        </p:nvSpPr>
        <p:spPr>
          <a:xfrm>
            <a:off x="8607287" y="3522039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数据库交互</a:t>
            </a:r>
          </a:p>
        </p:txBody>
      </p:sp>
      <p:sp>
        <p:nvSpPr>
          <p:cNvPr id="21" name="矩形 20"/>
          <p:cNvSpPr/>
          <p:nvPr/>
        </p:nvSpPr>
        <p:spPr>
          <a:xfrm>
            <a:off x="8607287" y="4777957"/>
            <a:ext cx="1948070" cy="7951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返回资源</a:t>
            </a:r>
          </a:p>
        </p:txBody>
      </p:sp>
      <p:cxnSp>
        <p:nvCxnSpPr>
          <p:cNvPr id="23" name="直接连接符 22"/>
          <p:cNvCxnSpPr>
            <a:stCxn id="6" idx="3"/>
            <a:endCxn id="18" idx="1"/>
          </p:cNvCxnSpPr>
          <p:nvPr/>
        </p:nvCxnSpPr>
        <p:spPr>
          <a:xfrm flipV="1">
            <a:off x="8040757" y="1411357"/>
            <a:ext cx="566530" cy="170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6" idx="3"/>
            <a:endCxn id="19" idx="1"/>
          </p:cNvCxnSpPr>
          <p:nvPr/>
        </p:nvCxnSpPr>
        <p:spPr>
          <a:xfrm flipV="1">
            <a:off x="8040757" y="2663687"/>
            <a:ext cx="566530" cy="452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6" idx="3"/>
            <a:endCxn id="20" idx="1"/>
          </p:cNvCxnSpPr>
          <p:nvPr/>
        </p:nvCxnSpPr>
        <p:spPr>
          <a:xfrm>
            <a:off x="8040757" y="3115918"/>
            <a:ext cx="566530" cy="803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6" idx="3"/>
            <a:endCxn id="21" idx="1"/>
          </p:cNvCxnSpPr>
          <p:nvPr/>
        </p:nvCxnSpPr>
        <p:spPr>
          <a:xfrm>
            <a:off x="8040757" y="3115918"/>
            <a:ext cx="566530" cy="20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475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45" y="967282"/>
            <a:ext cx="4930970" cy="39762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615" y="967281"/>
            <a:ext cx="4343054" cy="397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61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01" y="449805"/>
            <a:ext cx="5842086" cy="5336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87" y="449806"/>
            <a:ext cx="4961055" cy="53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96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93" y="1999415"/>
            <a:ext cx="4696211" cy="25599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304" y="1999415"/>
            <a:ext cx="3331870" cy="31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2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79080" y="533677"/>
            <a:ext cx="4334703" cy="57578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82" y="533676"/>
            <a:ext cx="4312959" cy="50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89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26" y="1138782"/>
            <a:ext cx="4474075" cy="40940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1" y="3091070"/>
            <a:ext cx="6093612" cy="19381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1" y="1134122"/>
            <a:ext cx="6069856" cy="19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82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546" y="0"/>
            <a:ext cx="3751479" cy="2147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546" y="2147255"/>
            <a:ext cx="3751478" cy="23282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546" y="4475526"/>
            <a:ext cx="3751478" cy="199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95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622300"/>
            <a:ext cx="4470713" cy="23750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13" y="622300"/>
            <a:ext cx="4470712" cy="23750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256" y="2997366"/>
            <a:ext cx="4470399" cy="237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63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5BEB3E-5B14-4CF6-B6E8-9978C04A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828" y="-345685"/>
            <a:ext cx="9289585" cy="56392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289FA1-7076-4582-8E6C-D62EE799A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827" y="5293604"/>
            <a:ext cx="9289585" cy="128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59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>
            <a:extLst>
              <a:ext uri="{FF2B5EF4-FFF2-40B4-BE49-F238E27FC236}">
                <a16:creationId xmlns:a16="http://schemas.microsoft.com/office/drawing/2014/main" id="{A6F2AAA6-D24F-49DA-9441-51358C5835F7}"/>
              </a:ext>
            </a:extLst>
          </p:cNvPr>
          <p:cNvSpPr/>
          <p:nvPr/>
        </p:nvSpPr>
        <p:spPr>
          <a:xfrm>
            <a:off x="4554245" y="1473693"/>
            <a:ext cx="3719743" cy="281422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23DD086-5A56-45B7-947A-1DED8CD570B1}"/>
              </a:ext>
            </a:extLst>
          </p:cNvPr>
          <p:cNvCxnSpPr>
            <a:stCxn id="4" idx="0"/>
          </p:cNvCxnSpPr>
          <p:nvPr/>
        </p:nvCxnSpPr>
        <p:spPr>
          <a:xfrm flipH="1">
            <a:off x="6409678" y="1473693"/>
            <a:ext cx="4439" cy="1420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5220295-13D6-4A01-A435-E56DABBC035E}"/>
              </a:ext>
            </a:extLst>
          </p:cNvPr>
          <p:cNvCxnSpPr>
            <a:stCxn id="4" idx="2"/>
          </p:cNvCxnSpPr>
          <p:nvPr/>
        </p:nvCxnSpPr>
        <p:spPr>
          <a:xfrm flipV="1">
            <a:off x="4554245" y="2894120"/>
            <a:ext cx="1855433" cy="1393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359DCC3-7A6B-4C05-99FD-E66AFC9C6945}"/>
              </a:ext>
            </a:extLst>
          </p:cNvPr>
          <p:cNvCxnSpPr>
            <a:endCxn id="4" idx="4"/>
          </p:cNvCxnSpPr>
          <p:nvPr/>
        </p:nvCxnSpPr>
        <p:spPr>
          <a:xfrm>
            <a:off x="6409678" y="2894120"/>
            <a:ext cx="1864310" cy="1393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3BF4B4B-BAFD-4724-9252-E9A273769C28}"/>
              </a:ext>
            </a:extLst>
          </p:cNvPr>
          <p:cNvSpPr txBox="1"/>
          <p:nvPr/>
        </p:nvSpPr>
        <p:spPr>
          <a:xfrm>
            <a:off x="6189906" y="11043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AE72C9B-486D-4EE9-949B-F9939B5DF881}"/>
              </a:ext>
            </a:extLst>
          </p:cNvPr>
          <p:cNvSpPr txBox="1"/>
          <p:nvPr/>
        </p:nvSpPr>
        <p:spPr>
          <a:xfrm>
            <a:off x="4110262" y="41032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C88B6F-E518-414E-91F7-27C03CCCFF16}"/>
              </a:ext>
            </a:extLst>
          </p:cNvPr>
          <p:cNvSpPr txBox="1"/>
          <p:nvPr/>
        </p:nvSpPr>
        <p:spPr>
          <a:xfrm>
            <a:off x="8273988" y="41032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A2DA85-0BEF-4852-995F-6D7141E634A1}"/>
              </a:ext>
            </a:extLst>
          </p:cNvPr>
          <p:cNvSpPr txBox="1"/>
          <p:nvPr/>
        </p:nvSpPr>
        <p:spPr>
          <a:xfrm>
            <a:off x="6176590" y="29118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6EF99D4-8718-4D05-AE6E-D768D173220F}"/>
              </a:ext>
            </a:extLst>
          </p:cNvPr>
          <p:cNvSpPr txBox="1"/>
          <p:nvPr/>
        </p:nvSpPr>
        <p:spPr>
          <a:xfrm>
            <a:off x="5056846" y="2511472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1D0559E-F456-4CDA-A103-90FE27779A65}"/>
              </a:ext>
            </a:extLst>
          </p:cNvPr>
          <p:cNvSpPr txBox="1"/>
          <p:nvPr/>
        </p:nvSpPr>
        <p:spPr>
          <a:xfrm>
            <a:off x="6396362" y="251056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D6CF16-7D55-48EB-A9B4-080E3CEF1BC7}"/>
              </a:ext>
            </a:extLst>
          </p:cNvPr>
          <p:cNvSpPr txBox="1"/>
          <p:nvPr/>
        </p:nvSpPr>
        <p:spPr>
          <a:xfrm>
            <a:off x="7341833" y="251056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763E78A-0F7C-4C0A-A094-7DB2BECEC170}"/>
              </a:ext>
            </a:extLst>
          </p:cNvPr>
          <p:cNvSpPr txBox="1"/>
          <p:nvPr/>
        </p:nvSpPr>
        <p:spPr>
          <a:xfrm>
            <a:off x="5481961" y="3406351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EE99A2B-EE50-4FDF-8017-E2C051EB763E}"/>
              </a:ext>
            </a:extLst>
          </p:cNvPr>
          <p:cNvSpPr txBox="1"/>
          <p:nvPr/>
        </p:nvSpPr>
        <p:spPr>
          <a:xfrm>
            <a:off x="6816940" y="3406351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9659C8D-ACBA-44C3-9AAE-3B7F0B4094F0}"/>
              </a:ext>
            </a:extLst>
          </p:cNvPr>
          <p:cNvSpPr txBox="1"/>
          <p:nvPr/>
        </p:nvSpPr>
        <p:spPr>
          <a:xfrm>
            <a:off x="6189906" y="4287915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481E800-C77F-47EA-8ACF-D9DEF0535BCE}"/>
              </a:ext>
            </a:extLst>
          </p:cNvPr>
          <p:cNvSpPr txBox="1"/>
          <p:nvPr/>
        </p:nvSpPr>
        <p:spPr>
          <a:xfrm>
            <a:off x="5797653" y="254254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964BE63-1944-4575-8E7A-8965576DDBBE}"/>
              </a:ext>
            </a:extLst>
          </p:cNvPr>
          <p:cNvSpPr txBox="1"/>
          <p:nvPr/>
        </p:nvSpPr>
        <p:spPr>
          <a:xfrm>
            <a:off x="6849222" y="278090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9825A88-C5F1-41F2-9F13-7ACA2A5A4AD2}"/>
              </a:ext>
            </a:extLst>
          </p:cNvPr>
          <p:cNvSpPr txBox="1"/>
          <p:nvPr/>
        </p:nvSpPr>
        <p:spPr>
          <a:xfrm>
            <a:off x="6204584" y="377568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94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337725"/>
              </p:ext>
            </p:extLst>
          </p:nvPr>
        </p:nvGraphicFramePr>
        <p:xfrm>
          <a:off x="2844800" y="897466"/>
          <a:ext cx="36766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2502182214"/>
                    </a:ext>
                  </a:extLst>
                </a:gridCol>
                <a:gridCol w="2026452">
                  <a:extLst>
                    <a:ext uri="{9D8B030D-6E8A-4147-A177-3AD203B41FA5}">
                      <a16:colId xmlns:a16="http://schemas.microsoft.com/office/drawing/2014/main" val="1690241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点数据结构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Points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14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点坐标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vPoint[3]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5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点索引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vPointIndex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64074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087042"/>
              </p:ext>
            </p:extLst>
          </p:nvPr>
        </p:nvGraphicFramePr>
        <p:xfrm>
          <a:off x="2844800" y="2432963"/>
          <a:ext cx="36618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117919914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836536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/>
                        <a:t>边数据结构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Edges</a:t>
                      </a:r>
                      <a:endParaRPr lang="zh-CN" altLang="en-US" b="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230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边索引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edgeIndex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39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边的点索引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eIncludePoints[2]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80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边的面索引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eIncludeFaces[2]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886247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15233"/>
              </p:ext>
            </p:extLst>
          </p:nvPr>
        </p:nvGraphicFramePr>
        <p:xfrm>
          <a:off x="2837414" y="4339300"/>
          <a:ext cx="36766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198">
                  <a:extLst>
                    <a:ext uri="{9D8B030D-6E8A-4147-A177-3AD203B41FA5}">
                      <a16:colId xmlns:a16="http://schemas.microsoft.com/office/drawing/2014/main" val="1707869345"/>
                    </a:ext>
                  </a:extLst>
                </a:gridCol>
                <a:gridCol w="2026452">
                  <a:extLst>
                    <a:ext uri="{9D8B030D-6E8A-4147-A177-3AD203B41FA5}">
                      <a16:colId xmlns:a16="http://schemas.microsoft.com/office/drawing/2014/main" val="2239812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面数据结构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Faces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3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面的点索引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fIncludePoint[3]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面的边索引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fIncludeEdges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014469"/>
                  </a:ext>
                </a:extLst>
              </a:tr>
            </a:tbl>
          </a:graphicData>
        </a:graphic>
      </p:graphicFrame>
      <p:sp>
        <p:nvSpPr>
          <p:cNvPr id="8" name="左弧形箭头 7"/>
          <p:cNvSpPr/>
          <p:nvPr/>
        </p:nvSpPr>
        <p:spPr>
          <a:xfrm>
            <a:off x="1472665" y="2945330"/>
            <a:ext cx="1292557" cy="2637323"/>
          </a:xfrm>
          <a:prstGeom prst="curvedRightArrow">
            <a:avLst>
              <a:gd name="adj1" fmla="val 11380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右弧形箭头 9"/>
          <p:cNvSpPr/>
          <p:nvPr/>
        </p:nvSpPr>
        <p:spPr>
          <a:xfrm rot="10800000">
            <a:off x="2033702" y="3615400"/>
            <a:ext cx="731520" cy="985476"/>
          </a:xfrm>
          <a:prstGeom prst="curvedLeftArrow">
            <a:avLst>
              <a:gd name="adj1" fmla="val 19652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右弧形箭头 10"/>
          <p:cNvSpPr/>
          <p:nvPr/>
        </p:nvSpPr>
        <p:spPr>
          <a:xfrm>
            <a:off x="6586256" y="1722922"/>
            <a:ext cx="731520" cy="1830484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右弧形箭头 11"/>
          <p:cNvSpPr/>
          <p:nvPr/>
        </p:nvSpPr>
        <p:spPr>
          <a:xfrm>
            <a:off x="6601028" y="1722921"/>
            <a:ext cx="925928" cy="3378467"/>
          </a:xfrm>
          <a:prstGeom prst="curvedLeftArrow">
            <a:avLst>
              <a:gd name="adj1" fmla="val 16550"/>
              <a:gd name="adj2" fmla="val 50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42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122958" y="1454415"/>
            <a:ext cx="924557" cy="2846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开始</a:t>
            </a:r>
          </a:p>
        </p:txBody>
      </p:sp>
      <p:sp>
        <p:nvSpPr>
          <p:cNvPr id="3" name="矩形 2"/>
          <p:cNvSpPr/>
          <p:nvPr/>
        </p:nvSpPr>
        <p:spPr>
          <a:xfrm>
            <a:off x="5056917" y="2024587"/>
            <a:ext cx="1056638" cy="2376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读取</a:t>
            </a:r>
            <a:r>
              <a:rPr lang="en-US" altLang="zh-CN" sz="1000" dirty="0">
                <a:solidFill>
                  <a:schemeClr val="tx1"/>
                </a:solidFill>
              </a:rPr>
              <a:t>STL</a:t>
            </a:r>
            <a:r>
              <a:rPr lang="zh-CN" altLang="en-US" sz="1000" dirty="0">
                <a:solidFill>
                  <a:schemeClr val="tx1"/>
                </a:solidFill>
              </a:rPr>
              <a:t>文件</a:t>
            </a:r>
          </a:p>
        </p:txBody>
      </p:sp>
      <p:cxnSp>
        <p:nvCxnSpPr>
          <p:cNvPr id="24" name="直接箭头连接符 23"/>
          <p:cNvCxnSpPr>
            <a:stCxn id="2" idx="2"/>
            <a:endCxn id="3" idx="0"/>
          </p:cNvCxnSpPr>
          <p:nvPr/>
        </p:nvCxnSpPr>
        <p:spPr>
          <a:xfrm flipH="1">
            <a:off x="5585236" y="1739094"/>
            <a:ext cx="1" cy="285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3" idx="2"/>
            <a:endCxn id="36" idx="0"/>
          </p:cNvCxnSpPr>
          <p:nvPr/>
        </p:nvCxnSpPr>
        <p:spPr>
          <a:xfrm>
            <a:off x="5585236" y="2262282"/>
            <a:ext cx="0" cy="94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585236" y="2367942"/>
            <a:ext cx="1455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输入层厚</a:t>
            </a:r>
            <a:r>
              <a:rPr lang="en-US" altLang="zh-CN" sz="1000" dirty="0"/>
              <a:t>t</a:t>
            </a:r>
          </a:p>
          <a:p>
            <a:r>
              <a:rPr lang="zh-CN" altLang="en-US" sz="1000" dirty="0"/>
              <a:t>起始高度</a:t>
            </a:r>
            <a:r>
              <a:rPr lang="en-US" altLang="zh-CN" sz="1000" dirty="0"/>
              <a:t>startH</a:t>
            </a:r>
          </a:p>
          <a:p>
            <a:r>
              <a:rPr lang="zh-CN" altLang="en-US" sz="1000" dirty="0"/>
              <a:t>终止高度</a:t>
            </a:r>
            <a:r>
              <a:rPr lang="en-US" altLang="zh-CN" sz="1000" dirty="0"/>
              <a:t>endH</a:t>
            </a:r>
          </a:p>
          <a:p>
            <a:r>
              <a:rPr lang="zh-CN" altLang="en-US" sz="1000" dirty="0"/>
              <a:t>当前打印高度</a:t>
            </a:r>
            <a:r>
              <a:rPr lang="en-US" altLang="zh-CN" sz="1000" dirty="0"/>
              <a:t>H=startH</a:t>
            </a:r>
            <a:endParaRPr lang="zh-CN" altLang="en-US" sz="1000" dirty="0"/>
          </a:p>
        </p:txBody>
      </p:sp>
      <p:sp>
        <p:nvSpPr>
          <p:cNvPr id="36" name="菱形 35"/>
          <p:cNvSpPr/>
          <p:nvPr/>
        </p:nvSpPr>
        <p:spPr>
          <a:xfrm>
            <a:off x="4670919" y="3206051"/>
            <a:ext cx="1828634" cy="667457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H&gt;=endH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3156941" y="3397439"/>
            <a:ext cx="924557" cy="2846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完成切片</a:t>
            </a:r>
          </a:p>
        </p:txBody>
      </p:sp>
      <p:cxnSp>
        <p:nvCxnSpPr>
          <p:cNvPr id="47" name="直接箭头连接符 46"/>
          <p:cNvCxnSpPr>
            <a:stCxn id="36" idx="1"/>
            <a:endCxn id="46" idx="3"/>
          </p:cNvCxnSpPr>
          <p:nvPr/>
        </p:nvCxnSpPr>
        <p:spPr>
          <a:xfrm flipH="1" flipV="1">
            <a:off x="4081498" y="3539779"/>
            <a:ext cx="5894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4219755" y="3332322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是</a:t>
            </a:r>
          </a:p>
        </p:txBody>
      </p:sp>
      <p:sp>
        <p:nvSpPr>
          <p:cNvPr id="53" name="矩形 52"/>
          <p:cNvSpPr/>
          <p:nvPr/>
        </p:nvSpPr>
        <p:spPr>
          <a:xfrm>
            <a:off x="4829410" y="4386040"/>
            <a:ext cx="1511652" cy="2376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三角面片和切平面交线</a:t>
            </a:r>
          </a:p>
        </p:txBody>
      </p:sp>
      <p:cxnSp>
        <p:nvCxnSpPr>
          <p:cNvPr id="54" name="直接箭头连接符 53"/>
          <p:cNvCxnSpPr>
            <a:stCxn id="36" idx="2"/>
            <a:endCxn id="53" idx="0"/>
          </p:cNvCxnSpPr>
          <p:nvPr/>
        </p:nvCxnSpPr>
        <p:spPr>
          <a:xfrm>
            <a:off x="5585236" y="3873508"/>
            <a:ext cx="0" cy="512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5337343" y="400666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否</a:t>
            </a:r>
          </a:p>
        </p:txBody>
      </p:sp>
      <p:sp>
        <p:nvSpPr>
          <p:cNvPr id="60" name="矩形 59"/>
          <p:cNvSpPr/>
          <p:nvPr/>
        </p:nvSpPr>
        <p:spPr>
          <a:xfrm>
            <a:off x="7312510" y="3420930"/>
            <a:ext cx="1511652" cy="2376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交线首尾相连形成轮廓</a:t>
            </a:r>
          </a:p>
        </p:txBody>
      </p:sp>
      <p:cxnSp>
        <p:nvCxnSpPr>
          <p:cNvPr id="61" name="直接箭头连接符 60"/>
          <p:cNvCxnSpPr>
            <a:stCxn id="53" idx="3"/>
            <a:endCxn id="60" idx="2"/>
          </p:cNvCxnSpPr>
          <p:nvPr/>
        </p:nvCxnSpPr>
        <p:spPr>
          <a:xfrm flipV="1">
            <a:off x="6341062" y="3658625"/>
            <a:ext cx="1727274" cy="84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60" idx="1"/>
            <a:endCxn id="36" idx="3"/>
          </p:cNvCxnSpPr>
          <p:nvPr/>
        </p:nvCxnSpPr>
        <p:spPr>
          <a:xfrm flipH="1">
            <a:off x="6499553" y="3539778"/>
            <a:ext cx="81295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581320" y="3332322"/>
            <a:ext cx="6415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H=H + t</a:t>
            </a:r>
          </a:p>
        </p:txBody>
      </p:sp>
    </p:spTree>
    <p:extLst>
      <p:ext uri="{BB962C8B-B14F-4D97-AF65-F5344CB8AC3E}">
        <p14:creationId xmlns:p14="http://schemas.microsoft.com/office/powerpoint/2010/main" val="2944862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3CBF4CB-876E-49CF-BB38-9399497E21C0}"/>
              </a:ext>
            </a:extLst>
          </p:cNvPr>
          <p:cNvGrpSpPr/>
          <p:nvPr/>
        </p:nvGrpSpPr>
        <p:grpSpPr>
          <a:xfrm>
            <a:off x="3804761" y="1938021"/>
            <a:ext cx="4894739" cy="3037994"/>
            <a:chOff x="3804761" y="1938021"/>
            <a:chExt cx="4894739" cy="3037994"/>
          </a:xfrm>
        </p:grpSpPr>
        <p:cxnSp>
          <p:nvCxnSpPr>
            <p:cNvPr id="5" name="直接箭头连接符 4"/>
            <p:cNvCxnSpPr>
              <a:cxnSpLocks/>
            </p:cNvCxnSpPr>
            <p:nvPr/>
          </p:nvCxnSpPr>
          <p:spPr>
            <a:xfrm>
              <a:off x="3804761" y="4485443"/>
              <a:ext cx="34786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>
              <a:cxnSpLocks/>
            </p:cNvCxnSpPr>
            <p:nvPr/>
          </p:nvCxnSpPr>
          <p:spPr>
            <a:xfrm flipV="1">
              <a:off x="4293831" y="2305051"/>
              <a:ext cx="0" cy="26709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组合 97"/>
            <p:cNvGrpSpPr/>
            <p:nvPr/>
          </p:nvGrpSpPr>
          <p:grpSpPr>
            <a:xfrm>
              <a:off x="4049236" y="4343400"/>
              <a:ext cx="2933700" cy="142043"/>
              <a:chOff x="4129719" y="5473699"/>
              <a:chExt cx="2933700" cy="142043"/>
            </a:xfrm>
          </p:grpSpPr>
          <p:cxnSp>
            <p:nvCxnSpPr>
              <p:cNvPr id="78" name="直接连接符 77"/>
              <p:cNvCxnSpPr/>
              <p:nvPr/>
            </p:nvCxnSpPr>
            <p:spPr>
              <a:xfrm>
                <a:off x="41297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46186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48631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51076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53520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55965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58410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60855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63299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65744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68189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70634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组合 98"/>
            <p:cNvGrpSpPr/>
            <p:nvPr/>
          </p:nvGrpSpPr>
          <p:grpSpPr>
            <a:xfrm rot="16200000">
              <a:off x="3264477" y="3560382"/>
              <a:ext cx="2200275" cy="142043"/>
              <a:chOff x="5352094" y="5473699"/>
              <a:chExt cx="2200275" cy="142043"/>
            </a:xfrm>
          </p:grpSpPr>
          <p:cxnSp>
            <p:nvCxnSpPr>
              <p:cNvPr id="109" name="直接连接符 108"/>
              <p:cNvCxnSpPr/>
              <p:nvPr/>
            </p:nvCxnSpPr>
            <p:spPr>
              <a:xfrm>
                <a:off x="53520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58410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60855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63299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65744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681894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706341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7307894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7552369" y="5473699"/>
                <a:ext cx="0" cy="142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文本框 122"/>
            <p:cNvSpPr txBox="1"/>
            <p:nvPr/>
          </p:nvSpPr>
          <p:spPr>
            <a:xfrm>
              <a:off x="4098192" y="4433104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4404101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4652278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4893866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5135454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5389742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5631330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5872918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6114506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6362444" y="4433103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9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6578632" y="4433103"/>
              <a:ext cx="3193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10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6826570" y="4433103"/>
              <a:ext cx="3193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4100055" y="4109262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4101385" y="3863168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4102715" y="3617074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4104045" y="3370980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0" name="文本框 149"/>
            <p:cNvSpPr txBox="1"/>
            <p:nvPr/>
          </p:nvSpPr>
          <p:spPr>
            <a:xfrm>
              <a:off x="4105375" y="3124886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1" name="文本框 150"/>
            <p:cNvSpPr txBox="1"/>
            <p:nvPr/>
          </p:nvSpPr>
          <p:spPr>
            <a:xfrm>
              <a:off x="4106705" y="2878792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4108035" y="2632698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" name="文本框 152"/>
            <p:cNvSpPr txBox="1"/>
            <p:nvPr/>
          </p:nvSpPr>
          <p:spPr>
            <a:xfrm>
              <a:off x="4109365" y="2386604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60" name="直接连接符 159"/>
            <p:cNvCxnSpPr/>
            <p:nvPr/>
          </p:nvCxnSpPr>
          <p:spPr>
            <a:xfrm flipV="1">
              <a:off x="4782661" y="2771197"/>
              <a:ext cx="0" cy="12269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>
            <a:xfrm>
              <a:off x="4782661" y="3998115"/>
              <a:ext cx="740291" cy="2412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/>
            <p:nvPr/>
          </p:nvCxnSpPr>
          <p:spPr>
            <a:xfrm flipV="1">
              <a:off x="5522952" y="3759991"/>
              <a:ext cx="1477704" cy="4793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 flipV="1">
              <a:off x="6998811" y="2529897"/>
              <a:ext cx="0" cy="12300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 flipH="1" flipV="1">
              <a:off x="4783991" y="2771197"/>
              <a:ext cx="668903" cy="4921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 flipH="1">
              <a:off x="5447483" y="2529897"/>
              <a:ext cx="1551328" cy="7334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 flipH="1">
              <a:off x="4398552" y="252646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/>
          </p:nvCxnSpPr>
          <p:spPr>
            <a:xfrm flipH="1">
              <a:off x="4398552" y="263269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/>
          </p:nvCxnSpPr>
          <p:spPr>
            <a:xfrm flipH="1">
              <a:off x="4398552" y="273892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/>
          </p:nvCxnSpPr>
          <p:spPr>
            <a:xfrm flipH="1">
              <a:off x="4398552" y="284515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/>
          </p:nvCxnSpPr>
          <p:spPr>
            <a:xfrm flipH="1">
              <a:off x="4398552" y="295138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/>
          </p:nvCxnSpPr>
          <p:spPr>
            <a:xfrm flipH="1">
              <a:off x="4398552" y="305761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/>
          </p:nvCxnSpPr>
          <p:spPr>
            <a:xfrm flipH="1">
              <a:off x="4398552" y="316384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/>
          </p:nvCxnSpPr>
          <p:spPr>
            <a:xfrm flipH="1">
              <a:off x="4398552" y="327007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 flipH="1">
              <a:off x="4398552" y="337630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 flipH="1">
              <a:off x="4398552" y="348253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/>
          </p:nvCxnSpPr>
          <p:spPr>
            <a:xfrm flipH="1">
              <a:off x="4398552" y="358876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/>
          </p:nvCxnSpPr>
          <p:spPr>
            <a:xfrm flipH="1">
              <a:off x="4398552" y="369499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/>
          </p:nvCxnSpPr>
          <p:spPr>
            <a:xfrm flipH="1">
              <a:off x="4398552" y="380122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/>
          </p:nvCxnSpPr>
          <p:spPr>
            <a:xfrm flipH="1">
              <a:off x="4398552" y="390745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/>
          </p:nvCxnSpPr>
          <p:spPr>
            <a:xfrm flipH="1">
              <a:off x="4398552" y="402003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 flipH="1">
              <a:off x="4398552" y="412626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 flipH="1">
              <a:off x="4398552" y="4238848"/>
              <a:ext cx="288489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44" name="矩形标注 243"/>
            <p:cNvSpPr/>
            <p:nvPr/>
          </p:nvSpPr>
          <p:spPr>
            <a:xfrm>
              <a:off x="7352958" y="2036331"/>
              <a:ext cx="902041" cy="268719"/>
            </a:xfrm>
            <a:prstGeom prst="wedgeRectCallout">
              <a:avLst>
                <a:gd name="adj1" fmla="val -56031"/>
                <a:gd name="adj2" fmla="val 128666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扫描线</a:t>
              </a:r>
            </a:p>
          </p:txBody>
        </p:sp>
        <p:sp>
          <p:nvSpPr>
            <p:cNvPr id="245" name="矩形标注 244"/>
            <p:cNvSpPr/>
            <p:nvPr/>
          </p:nvSpPr>
          <p:spPr>
            <a:xfrm>
              <a:off x="7596721" y="2951388"/>
              <a:ext cx="1102779" cy="268719"/>
            </a:xfrm>
            <a:prstGeom prst="wedgeRectCallout">
              <a:avLst>
                <a:gd name="adj1" fmla="val -98720"/>
                <a:gd name="adj2" fmla="val 8376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封闭轮廓区域</a:t>
              </a:r>
            </a:p>
          </p:txBody>
        </p:sp>
        <p:sp>
          <p:nvSpPr>
            <p:cNvPr id="246" name="矩形 245"/>
            <p:cNvSpPr/>
            <p:nvPr/>
          </p:nvSpPr>
          <p:spPr>
            <a:xfrm>
              <a:off x="6780863" y="2635294"/>
              <a:ext cx="212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7" name="矩形 246"/>
            <p:cNvSpPr/>
            <p:nvPr/>
          </p:nvSpPr>
          <p:spPr>
            <a:xfrm>
              <a:off x="6570777" y="2738972"/>
              <a:ext cx="4212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8" name="矩形 247"/>
            <p:cNvSpPr/>
            <p:nvPr/>
          </p:nvSpPr>
          <p:spPr>
            <a:xfrm>
              <a:off x="6346963" y="2845158"/>
              <a:ext cx="6480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9" name="矩形 248"/>
            <p:cNvSpPr/>
            <p:nvPr/>
          </p:nvSpPr>
          <p:spPr>
            <a:xfrm>
              <a:off x="6114506" y="2951746"/>
              <a:ext cx="878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0" name="矩形 249"/>
            <p:cNvSpPr/>
            <p:nvPr/>
          </p:nvSpPr>
          <p:spPr>
            <a:xfrm>
              <a:off x="4785836" y="2845158"/>
              <a:ext cx="86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1" name="矩形 250"/>
            <p:cNvSpPr/>
            <p:nvPr/>
          </p:nvSpPr>
          <p:spPr>
            <a:xfrm>
              <a:off x="4785836" y="2954921"/>
              <a:ext cx="2412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2" name="矩形 251"/>
            <p:cNvSpPr/>
            <p:nvPr/>
          </p:nvSpPr>
          <p:spPr>
            <a:xfrm>
              <a:off x="4785836" y="3057618"/>
              <a:ext cx="3780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3" name="矩形 252"/>
            <p:cNvSpPr/>
            <p:nvPr/>
          </p:nvSpPr>
          <p:spPr>
            <a:xfrm>
              <a:off x="5897750" y="3057618"/>
              <a:ext cx="1094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4" name="矩形 253"/>
            <p:cNvSpPr/>
            <p:nvPr/>
          </p:nvSpPr>
          <p:spPr>
            <a:xfrm flipV="1">
              <a:off x="4782661" y="3159497"/>
              <a:ext cx="523017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5" name="矩形 254"/>
            <p:cNvSpPr/>
            <p:nvPr/>
          </p:nvSpPr>
          <p:spPr>
            <a:xfrm flipV="1">
              <a:off x="5678386" y="3161045"/>
              <a:ext cx="13104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" name="矩形 255"/>
            <p:cNvSpPr/>
            <p:nvPr/>
          </p:nvSpPr>
          <p:spPr>
            <a:xfrm flipV="1">
              <a:off x="4782661" y="3270078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7" name="矩形 256"/>
            <p:cNvSpPr/>
            <p:nvPr/>
          </p:nvSpPr>
          <p:spPr>
            <a:xfrm flipV="1">
              <a:off x="4782661" y="3370980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8" name="矩形 257"/>
            <p:cNvSpPr/>
            <p:nvPr/>
          </p:nvSpPr>
          <p:spPr>
            <a:xfrm flipV="1">
              <a:off x="4782661" y="3478493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9" name="矩形 258"/>
            <p:cNvSpPr/>
            <p:nvPr/>
          </p:nvSpPr>
          <p:spPr>
            <a:xfrm flipV="1">
              <a:off x="4782661" y="3586006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0" name="矩形 259"/>
            <p:cNvSpPr/>
            <p:nvPr/>
          </p:nvSpPr>
          <p:spPr>
            <a:xfrm flipV="1">
              <a:off x="4782661" y="3693519"/>
              <a:ext cx="22068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1" name="矩形 260"/>
            <p:cNvSpPr/>
            <p:nvPr/>
          </p:nvSpPr>
          <p:spPr>
            <a:xfrm flipV="1">
              <a:off x="4782661" y="3801032"/>
              <a:ext cx="20880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2" name="矩形 261"/>
            <p:cNvSpPr/>
            <p:nvPr/>
          </p:nvSpPr>
          <p:spPr>
            <a:xfrm flipV="1">
              <a:off x="4782661" y="3908545"/>
              <a:ext cx="17640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3" name="矩形 262"/>
            <p:cNvSpPr/>
            <p:nvPr/>
          </p:nvSpPr>
          <p:spPr>
            <a:xfrm>
              <a:off x="4860018" y="4017964"/>
              <a:ext cx="1331232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4" name="矩形 263"/>
            <p:cNvSpPr/>
            <p:nvPr/>
          </p:nvSpPr>
          <p:spPr>
            <a:xfrm>
              <a:off x="5188242" y="4125881"/>
              <a:ext cx="673200" cy="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6" name="椭圆 265"/>
            <p:cNvSpPr/>
            <p:nvPr/>
          </p:nvSpPr>
          <p:spPr>
            <a:xfrm>
              <a:off x="5525723" y="4238845"/>
              <a:ext cx="0" cy="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8" name="椭圆 267"/>
            <p:cNvSpPr/>
            <p:nvPr/>
          </p:nvSpPr>
          <p:spPr>
            <a:xfrm>
              <a:off x="4782759" y="2776735"/>
              <a:ext cx="0" cy="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9" name="椭圆 268"/>
            <p:cNvSpPr/>
            <p:nvPr/>
          </p:nvSpPr>
          <p:spPr>
            <a:xfrm>
              <a:off x="6997360" y="2531463"/>
              <a:ext cx="0" cy="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0" name="矩形标注 269"/>
            <p:cNvSpPr/>
            <p:nvPr/>
          </p:nvSpPr>
          <p:spPr>
            <a:xfrm>
              <a:off x="4407184" y="1938021"/>
              <a:ext cx="1023028" cy="297909"/>
            </a:xfrm>
            <a:prstGeom prst="wedgeRectCallout">
              <a:avLst>
                <a:gd name="adj1" fmla="val -8866"/>
                <a:gd name="adj2" fmla="val 246819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填充路径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764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8509" y="1838036"/>
            <a:ext cx="5357092" cy="3325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027055" y="2355273"/>
            <a:ext cx="1413163" cy="812800"/>
          </a:xfrm>
          <a:prstGeom prst="ellipse">
            <a:avLst/>
          </a:prstGeom>
          <a:pattFill prst="dkUpDiag">
            <a:fgClr>
              <a:schemeClr val="accent1">
                <a:lumMod val="75000"/>
              </a:schemeClr>
            </a:fgClr>
            <a:bgClr>
              <a:schemeClr val="bg1"/>
            </a:bgClr>
          </a:patt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003636" y="2022764"/>
            <a:ext cx="2937164" cy="2937164"/>
          </a:xfrm>
          <a:prstGeom prst="ellipse">
            <a:avLst/>
          </a:prstGeom>
          <a:pattFill prst="dkUpDiag">
            <a:fgClr>
              <a:schemeClr val="accent1">
                <a:lumMod val="75000"/>
              </a:schemeClr>
            </a:fgClr>
            <a:bgClr>
              <a:schemeClr val="bg1"/>
            </a:bgClr>
          </a:patt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088909" y="2507673"/>
            <a:ext cx="766618" cy="5080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700981" y="3269673"/>
            <a:ext cx="1542473" cy="99752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296726" y="3592945"/>
            <a:ext cx="350982" cy="350982"/>
          </a:xfrm>
          <a:prstGeom prst="ellipse">
            <a:avLst/>
          </a:prstGeom>
          <a:pattFill prst="dk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116944" y="1080655"/>
            <a:ext cx="979055" cy="612648"/>
          </a:xfrm>
          <a:prstGeom prst="wedgeRoundRectCallout">
            <a:avLst>
              <a:gd name="adj1" fmla="val -84469"/>
              <a:gd name="adj2" fmla="val 155972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是外轮廓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7647708" y="1156116"/>
            <a:ext cx="979055" cy="612648"/>
          </a:xfrm>
          <a:prstGeom prst="wedgeRoundRectCallout">
            <a:avLst>
              <a:gd name="adj1" fmla="val -65011"/>
              <a:gd name="adj2" fmla="val 165922"/>
              <a:gd name="adj3" fmla="val 16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是内轮廓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9384147" y="1838036"/>
            <a:ext cx="979055" cy="612648"/>
          </a:xfrm>
          <a:prstGeom prst="wedgeRoundRectCallout">
            <a:avLst>
              <a:gd name="adj1" fmla="val -108384"/>
              <a:gd name="adj2" fmla="val 103582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是外轮廓</a:t>
            </a:r>
          </a:p>
        </p:txBody>
      </p:sp>
      <p:sp>
        <p:nvSpPr>
          <p:cNvPr id="13" name="圆角矩形标注 12"/>
          <p:cNvSpPr/>
          <p:nvPr/>
        </p:nvSpPr>
        <p:spPr>
          <a:xfrm>
            <a:off x="5514108" y="5307861"/>
            <a:ext cx="979055" cy="612648"/>
          </a:xfrm>
          <a:prstGeom prst="wedgeRoundRectCallout">
            <a:avLst>
              <a:gd name="adj1" fmla="val 80507"/>
              <a:gd name="adj2" fmla="val -214826"/>
              <a:gd name="adj3" fmla="val 16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</a:t>
            </a:r>
            <a:r>
              <a:rPr lang="zh-CN" altLang="en-US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是内轮廓</a:t>
            </a:r>
          </a:p>
        </p:txBody>
      </p:sp>
      <p:sp>
        <p:nvSpPr>
          <p:cNvPr id="14" name="圆角矩形标注 13"/>
          <p:cNvSpPr/>
          <p:nvPr/>
        </p:nvSpPr>
        <p:spPr>
          <a:xfrm>
            <a:off x="9319491" y="3194258"/>
            <a:ext cx="979055" cy="612648"/>
          </a:xfrm>
          <a:prstGeom prst="wedgeRoundRectCallout">
            <a:avLst>
              <a:gd name="adj1" fmla="val -215413"/>
              <a:gd name="adj2" fmla="val 42900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</a:t>
            </a:r>
            <a:r>
              <a:rPr lang="zh-CN" altLang="en-US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值为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是外轮廓</a:t>
            </a:r>
          </a:p>
        </p:txBody>
      </p:sp>
      <p:sp>
        <p:nvSpPr>
          <p:cNvPr id="15" name="圆角矩形标注 14"/>
          <p:cNvSpPr/>
          <p:nvPr/>
        </p:nvSpPr>
        <p:spPr>
          <a:xfrm>
            <a:off x="4027055" y="3740958"/>
            <a:ext cx="979055" cy="612648"/>
          </a:xfrm>
          <a:prstGeom prst="wedgeRoundRectCallout">
            <a:avLst>
              <a:gd name="adj1" fmla="val 18432"/>
              <a:gd name="adj2" fmla="val -197075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轨迹填充区域</a:t>
            </a:r>
          </a:p>
        </p:txBody>
      </p:sp>
    </p:spTree>
    <p:extLst>
      <p:ext uri="{BB962C8B-B14F-4D97-AF65-F5344CB8AC3E}">
        <p14:creationId xmlns:p14="http://schemas.microsoft.com/office/powerpoint/2010/main" val="387448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977888" y="934278"/>
            <a:ext cx="2077278" cy="11548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View</a:t>
            </a:r>
            <a:endParaRPr lang="zh-CN" altLang="en-US" sz="2800" dirty="0"/>
          </a:p>
        </p:txBody>
      </p:sp>
      <p:sp>
        <p:nvSpPr>
          <p:cNvPr id="5" name="圆角矩形 4"/>
          <p:cNvSpPr/>
          <p:nvPr/>
        </p:nvSpPr>
        <p:spPr>
          <a:xfrm>
            <a:off x="4972879" y="2756452"/>
            <a:ext cx="2077278" cy="11548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Controller</a:t>
            </a:r>
            <a:endParaRPr lang="zh-CN" altLang="en-US" sz="2800" dirty="0"/>
          </a:p>
        </p:txBody>
      </p:sp>
      <p:sp>
        <p:nvSpPr>
          <p:cNvPr id="6" name="圆角矩形 5"/>
          <p:cNvSpPr/>
          <p:nvPr/>
        </p:nvSpPr>
        <p:spPr>
          <a:xfrm>
            <a:off x="1977888" y="4687956"/>
            <a:ext cx="2077278" cy="11548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Model</a:t>
            </a:r>
            <a:endParaRPr lang="zh-CN" altLang="en-US" sz="2800" dirty="0"/>
          </a:p>
        </p:txBody>
      </p:sp>
      <p:cxnSp>
        <p:nvCxnSpPr>
          <p:cNvPr id="8" name="直接箭头连接符 7"/>
          <p:cNvCxnSpPr>
            <a:stCxn id="5" idx="0"/>
            <a:endCxn id="4" idx="3"/>
          </p:cNvCxnSpPr>
          <p:nvPr/>
        </p:nvCxnSpPr>
        <p:spPr>
          <a:xfrm flipH="1" flipV="1">
            <a:off x="4055166" y="1511717"/>
            <a:ext cx="1956352" cy="1244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" idx="2"/>
            <a:endCxn id="6" idx="3"/>
          </p:cNvCxnSpPr>
          <p:nvPr/>
        </p:nvCxnSpPr>
        <p:spPr>
          <a:xfrm flipH="1">
            <a:off x="4055166" y="3911329"/>
            <a:ext cx="1956352" cy="1354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6549887" y="2089155"/>
            <a:ext cx="0" cy="667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112908" y="1627490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Input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直接箭头连接符 19"/>
          <p:cNvCxnSpPr>
            <a:stCxn id="6" idx="0"/>
            <a:endCxn id="4" idx="2"/>
          </p:cNvCxnSpPr>
          <p:nvPr/>
        </p:nvCxnSpPr>
        <p:spPr>
          <a:xfrm flipV="1">
            <a:off x="3016527" y="2089155"/>
            <a:ext cx="0" cy="2598801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682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1070</Words>
  <Application>Microsoft Office PowerPoint</Application>
  <PresentationFormat>宽屏</PresentationFormat>
  <Paragraphs>307</Paragraphs>
  <Slides>48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4" baseType="lpstr">
      <vt:lpstr>等线</vt:lpstr>
      <vt:lpstr>等线 Light</vt:lpstr>
      <vt:lpstr>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zp</dc:creator>
  <cp:lastModifiedBy>zp</cp:lastModifiedBy>
  <cp:revision>13</cp:revision>
  <dcterms:created xsi:type="dcterms:W3CDTF">2021-04-14T14:55:00Z</dcterms:created>
  <dcterms:modified xsi:type="dcterms:W3CDTF">2021-05-01T02:39:55Z</dcterms:modified>
</cp:coreProperties>
</file>